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9A12-7510-49C3-984A-6E266CD2F41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0AA8-848D-4A46-8CEC-925D97470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8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9A12-7510-49C3-984A-6E266CD2F41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0AA8-848D-4A46-8CEC-925D97470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1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9A12-7510-49C3-984A-6E266CD2F41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0AA8-848D-4A46-8CEC-925D97470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97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9A12-7510-49C3-984A-6E266CD2F41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0AA8-848D-4A46-8CEC-925D97470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42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9A12-7510-49C3-984A-6E266CD2F41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0AA8-848D-4A46-8CEC-925D97470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73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9A12-7510-49C3-984A-6E266CD2F41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0AA8-848D-4A46-8CEC-925D97470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67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9A12-7510-49C3-984A-6E266CD2F41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0AA8-848D-4A46-8CEC-925D97470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32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9A12-7510-49C3-984A-6E266CD2F41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0AA8-848D-4A46-8CEC-925D97470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8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9A12-7510-49C3-984A-6E266CD2F41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0AA8-848D-4A46-8CEC-925D97470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9A12-7510-49C3-984A-6E266CD2F41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0AA8-848D-4A46-8CEC-925D97470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3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9A12-7510-49C3-984A-6E266CD2F41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0AA8-848D-4A46-8CEC-925D97470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70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89A12-7510-49C3-984A-6E266CD2F41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0AA8-848D-4A46-8CEC-925D97470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0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ftconnecttest.com/redirect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ced-ip-scanner.com/download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10.200.150.75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eb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pberrypi.com/software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https://www.pistar.uk/downloads" TargetMode="Externa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19" y="1541318"/>
            <a:ext cx="4572000" cy="144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4188" y="3776348"/>
            <a:ext cx="549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Building A MMDVM DMR Hotspot From The Ground Up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5125150" y="4466305"/>
            <a:ext cx="190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By Dom, 2E0WHQ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872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3731" y="380541"/>
            <a:ext cx="431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UNDERSTANDING THE INITIAL SETUP STEPS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20617" y="1099008"/>
            <a:ext cx="21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SETUP STEPS ORDER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8703" y="1005840"/>
            <a:ext cx="99332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MMDVM Hotspot will initially boot as a </a:t>
            </a:r>
            <a:r>
              <a:rPr lang="en-GB" b="1" dirty="0" smtClean="0">
                <a:solidFill>
                  <a:schemeClr val="accent6"/>
                </a:solidFill>
              </a:rPr>
              <a:t>standalone wireless access point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You will connect, via wireless, from your laptop/computer to this </a:t>
            </a:r>
            <a:r>
              <a:rPr lang="en-GB" b="1" dirty="0" smtClean="0">
                <a:solidFill>
                  <a:schemeClr val="accent6"/>
                </a:solidFill>
              </a:rPr>
              <a:t>standalone wireless access point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Once connected, you will use your browser to connect to the </a:t>
            </a:r>
            <a:r>
              <a:rPr lang="en-GB" b="1" dirty="0" smtClean="0"/>
              <a:t>MMDVM Hotspot configuration page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      and configure the </a:t>
            </a:r>
            <a:r>
              <a:rPr lang="en-GB" b="1" dirty="0" smtClean="0"/>
              <a:t>MMDVM Hotspot </a:t>
            </a:r>
            <a:r>
              <a:rPr lang="en-GB" b="1" dirty="0" smtClean="0">
                <a:solidFill>
                  <a:srgbClr val="FF0000"/>
                </a:solidFill>
              </a:rPr>
              <a:t>to connect to your </a:t>
            </a:r>
            <a:r>
              <a:rPr lang="en-GB" b="1" dirty="0" smtClean="0">
                <a:solidFill>
                  <a:schemeClr val="accent5"/>
                </a:solidFill>
              </a:rPr>
              <a:t>HOME Wi-Fi </a:t>
            </a:r>
            <a:r>
              <a:rPr lang="en-GB" b="1" dirty="0" smtClean="0">
                <a:solidFill>
                  <a:srgbClr val="FF0000"/>
                </a:solidFill>
              </a:rPr>
              <a:t>Internet connection.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GB" b="1" dirty="0" smtClean="0">
                <a:solidFill>
                  <a:srgbClr val="FF0000"/>
                </a:solidFill>
              </a:rPr>
              <a:t>Once configured, the configuration will be saved &amp; the </a:t>
            </a:r>
            <a:r>
              <a:rPr lang="en-GB" b="1" dirty="0" smtClean="0"/>
              <a:t>MMDVM Hotspot </a:t>
            </a:r>
            <a:r>
              <a:rPr lang="en-GB" b="1" dirty="0" smtClean="0">
                <a:solidFill>
                  <a:srgbClr val="FF0000"/>
                </a:solidFill>
              </a:rPr>
              <a:t>rebooted.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GB" b="1" dirty="0" smtClean="0">
                <a:solidFill>
                  <a:srgbClr val="FF0000"/>
                </a:solidFill>
              </a:rPr>
              <a:t>Upon reboot, the </a:t>
            </a:r>
            <a:r>
              <a:rPr lang="en-GB" b="1" dirty="0" smtClean="0"/>
              <a:t>MMDVM Hotspot </a:t>
            </a:r>
            <a:r>
              <a:rPr lang="en-GB" b="1" dirty="0" smtClean="0">
                <a:solidFill>
                  <a:srgbClr val="FF0000"/>
                </a:solidFill>
              </a:rPr>
              <a:t>should connect to your </a:t>
            </a:r>
            <a:r>
              <a:rPr lang="en-GB" b="1" dirty="0" smtClean="0">
                <a:solidFill>
                  <a:schemeClr val="accent5"/>
                </a:solidFill>
              </a:rPr>
              <a:t>HOME Wi-Fi </a:t>
            </a:r>
            <a:r>
              <a:rPr lang="en-GB" b="1" dirty="0" smtClean="0">
                <a:solidFill>
                  <a:srgbClr val="FF0000"/>
                </a:solidFill>
              </a:rPr>
              <a:t>and be able to connect to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      the Internet and you should be able to browse to the </a:t>
            </a:r>
            <a:r>
              <a:rPr lang="en-GB" b="1" dirty="0" smtClean="0"/>
              <a:t>MMDVM Hotspot configuration page </a:t>
            </a:r>
            <a:r>
              <a:rPr lang="en-GB" b="1" dirty="0" smtClean="0">
                <a:solidFill>
                  <a:srgbClr val="FF0000"/>
                </a:solidFill>
              </a:rPr>
              <a:t>using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      the IP Address it has been assigned on your </a:t>
            </a:r>
            <a:r>
              <a:rPr lang="en-GB" b="1" dirty="0" smtClean="0">
                <a:solidFill>
                  <a:schemeClr val="accent5"/>
                </a:solidFill>
              </a:rPr>
              <a:t>HOME Wi-Fi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4077" y="4887575"/>
            <a:ext cx="5668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LIVE DEMO AT END</a:t>
            </a:r>
            <a:b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</a:b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TIME PERMITTING!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440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501" y="374936"/>
            <a:ext cx="395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WHAT TO EXPECT DURING THESE STEPS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1884" y="744268"/>
            <a:ext cx="308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ON YOUR LAPTOP/COMPUTER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1641" y="744268"/>
            <a:ext cx="609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You will see a new Wi-Fi network appear called ‘Pi-Star-Setup’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7" y="1835233"/>
            <a:ext cx="3754316" cy="4842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964" y="1835233"/>
            <a:ext cx="2808473" cy="4848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5077" y="1159766"/>
            <a:ext cx="9093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Select this Wi-Fi network and connect. If your </a:t>
            </a:r>
            <a:r>
              <a:rPr lang="en-GB" b="1" dirty="0" smtClean="0">
                <a:solidFill>
                  <a:schemeClr val="accent5"/>
                </a:solidFill>
              </a:rPr>
              <a:t>HOME Wi-Fi </a:t>
            </a:r>
            <a:r>
              <a:rPr lang="en-GB" b="1" dirty="0" smtClean="0">
                <a:solidFill>
                  <a:srgbClr val="FF0000"/>
                </a:solidFill>
              </a:rPr>
              <a:t>is set to ‘</a:t>
            </a:r>
            <a:r>
              <a:rPr lang="en-GB" b="1" dirty="0" smtClean="0"/>
              <a:t>Connect Automatically</a:t>
            </a:r>
            <a:r>
              <a:rPr lang="en-GB" b="1" dirty="0" smtClean="0">
                <a:solidFill>
                  <a:srgbClr val="FF0000"/>
                </a:solidFill>
              </a:rPr>
              <a:t>’,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it can help to disable this temporarily during this stage to prevent hopping between networks.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693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1930" y="380541"/>
            <a:ext cx="4598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u="sng" dirty="0">
                <a:solidFill>
                  <a:prstClr val="black"/>
                </a:solidFill>
              </a:rPr>
              <a:t>WHAT TO EXPECT DURING THESE </a:t>
            </a:r>
            <a:r>
              <a:rPr lang="en-GB" b="1" u="sng" dirty="0" smtClean="0">
                <a:solidFill>
                  <a:prstClr val="black"/>
                </a:solidFill>
              </a:rPr>
              <a:t>STEPS…cont.</a:t>
            </a:r>
            <a:endParaRPr lang="en-GB" b="1" u="sng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49873"/>
            <a:ext cx="3089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 YOUR LAPTOP/COMPUTER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19205"/>
            <a:ext cx="1201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If you have got your browser open, then it should open up a new tab </a:t>
            </a:r>
            <a:r>
              <a:rPr lang="en-GB" b="1" dirty="0">
                <a:solidFill>
                  <a:srgbClr val="FF0000"/>
                </a:solidFill>
              </a:rPr>
              <a:t>to the page </a:t>
            </a:r>
            <a:r>
              <a:rPr lang="en-GB" b="1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GB" b="1" dirty="0" smtClean="0">
                <a:solidFill>
                  <a:srgbClr val="FF0000"/>
                </a:solidFill>
                <a:hlinkClick r:id="rId3"/>
              </a:rPr>
              <a:t>www.msftconnecttest.com/redirect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b="1" dirty="0" smtClean="0">
                <a:solidFill>
                  <a:srgbClr val="FF0000"/>
                </a:solidFill>
              </a:rPr>
              <a:t>r you will be prompted to open your browser, which then should open the same page.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97" y="1765536"/>
            <a:ext cx="7763113" cy="4877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64232" y="2134868"/>
            <a:ext cx="4119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This is the </a:t>
            </a:r>
            <a:r>
              <a:rPr lang="en-GB" b="1" dirty="0" smtClean="0">
                <a:solidFill>
                  <a:schemeClr val="accent6"/>
                </a:solidFill>
              </a:rPr>
              <a:t>Web GUI </a:t>
            </a:r>
            <a:r>
              <a:rPr lang="en-GB" b="1" dirty="0" smtClean="0">
                <a:solidFill>
                  <a:srgbClr val="FF0000"/>
                </a:solidFill>
              </a:rPr>
              <a:t>(Graphical User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Interface) which you will use to configure</a:t>
            </a:r>
          </a:p>
          <a:p>
            <a:r>
              <a:rPr lang="en-GB" b="1" dirty="0">
                <a:solidFill>
                  <a:srgbClr val="FF0000"/>
                </a:solidFill>
              </a:rPr>
              <a:t>y</a:t>
            </a:r>
            <a:r>
              <a:rPr lang="en-GB" b="1" dirty="0" smtClean="0">
                <a:solidFill>
                  <a:srgbClr val="FF0000"/>
                </a:solidFill>
              </a:rPr>
              <a:t>our </a:t>
            </a:r>
            <a:r>
              <a:rPr lang="en-GB" b="1" dirty="0" smtClean="0"/>
              <a:t>MMDVM Hotspot</a:t>
            </a:r>
            <a:r>
              <a:rPr lang="en-GB" b="1" dirty="0" smtClean="0">
                <a:solidFill>
                  <a:srgbClr val="FF0000"/>
                </a:solidFill>
              </a:rPr>
              <a:t>, but first we need</a:t>
            </a:r>
          </a:p>
          <a:p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b="1" dirty="0" smtClean="0">
                <a:solidFill>
                  <a:srgbClr val="FF0000"/>
                </a:solidFill>
              </a:rPr>
              <a:t>o connect it to your </a:t>
            </a:r>
            <a:r>
              <a:rPr lang="en-GB" b="1" dirty="0" smtClean="0">
                <a:solidFill>
                  <a:schemeClr val="accent5"/>
                </a:solidFill>
              </a:rPr>
              <a:t>HOME Wi-Fi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563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5954" y="380541"/>
            <a:ext cx="610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CONNECTING YOUR MMDVM HOTSPOT TO YOUR HOME Wi-Fi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70438"/>
            <a:ext cx="284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TOP-TIP BEFORE YOU START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39770"/>
            <a:ext cx="11868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Once your </a:t>
            </a:r>
            <a:r>
              <a:rPr lang="en-GB" b="1" dirty="0" smtClean="0"/>
              <a:t>MMDVM Hotspot </a:t>
            </a:r>
            <a:r>
              <a:rPr lang="en-GB" b="1" dirty="0" smtClean="0">
                <a:solidFill>
                  <a:srgbClr val="FF0000"/>
                </a:solidFill>
              </a:rPr>
              <a:t>has connected to your </a:t>
            </a:r>
            <a:r>
              <a:rPr lang="en-GB" b="1" dirty="0" smtClean="0">
                <a:solidFill>
                  <a:schemeClr val="accent5"/>
                </a:solidFill>
              </a:rPr>
              <a:t>HOME Wi-Fi</a:t>
            </a:r>
            <a:r>
              <a:rPr lang="en-GB" b="1" dirty="0" smtClean="0">
                <a:solidFill>
                  <a:srgbClr val="FF0000"/>
                </a:solidFill>
              </a:rPr>
              <a:t>, you’ll need to find its </a:t>
            </a:r>
            <a:r>
              <a:rPr lang="en-GB" b="1" dirty="0" smtClean="0">
                <a:solidFill>
                  <a:schemeClr val="accent6"/>
                </a:solidFill>
              </a:rPr>
              <a:t>IP Address</a:t>
            </a:r>
            <a:r>
              <a:rPr lang="en-GB" b="1" dirty="0" smtClean="0">
                <a:solidFill>
                  <a:srgbClr val="FF0000"/>
                </a:solidFill>
              </a:rPr>
              <a:t>, on your </a:t>
            </a:r>
            <a:r>
              <a:rPr lang="en-GB" b="1" dirty="0" smtClean="0">
                <a:solidFill>
                  <a:schemeClr val="accent5"/>
                </a:solidFill>
              </a:rPr>
              <a:t>HOME Wi-Fi</a:t>
            </a:r>
          </a:p>
          <a:p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GB" b="1" dirty="0" smtClean="0">
                <a:solidFill>
                  <a:srgbClr val="FF0000"/>
                </a:solidFill>
              </a:rPr>
              <a:t>etwork, which some can find a bit difficult, so I would recommend downloading this simple </a:t>
            </a:r>
            <a:r>
              <a:rPr lang="en-GB" b="1" dirty="0" smtClean="0">
                <a:solidFill>
                  <a:schemeClr val="accent6"/>
                </a:solidFill>
              </a:rPr>
              <a:t>Advanced IP Address Scanner</a:t>
            </a:r>
          </a:p>
          <a:p>
            <a:r>
              <a:rPr lang="en-GB" b="1" dirty="0" smtClean="0">
                <a:solidFill>
                  <a:schemeClr val="accent6"/>
                </a:solidFill>
              </a:rPr>
              <a:t>Software</a:t>
            </a:r>
            <a:r>
              <a:rPr lang="en-GB" b="1" dirty="0" smtClean="0">
                <a:solidFill>
                  <a:srgbClr val="FF0000"/>
                </a:solidFill>
              </a:rPr>
              <a:t>, which will help you locate your </a:t>
            </a:r>
            <a:r>
              <a:rPr lang="en-GB" b="1" dirty="0" smtClean="0"/>
              <a:t>MMDVM Hotspot </a:t>
            </a:r>
            <a:r>
              <a:rPr lang="en-GB" b="1" dirty="0" smtClean="0">
                <a:solidFill>
                  <a:srgbClr val="FF0000"/>
                </a:solidFill>
              </a:rPr>
              <a:t>on your network.</a:t>
            </a:r>
          </a:p>
          <a:p>
            <a:r>
              <a:rPr lang="en-GB" b="1" dirty="0">
                <a:solidFill>
                  <a:srgbClr val="FF0000"/>
                </a:solidFill>
              </a:rPr>
              <a:t>Visit </a:t>
            </a:r>
            <a:r>
              <a:rPr lang="en-GB" b="1" dirty="0">
                <a:solidFill>
                  <a:srgbClr val="FF0000"/>
                </a:solidFill>
                <a:hlinkClick r:id="rId3"/>
              </a:rPr>
              <a:t>https://www.advanced-ip-scanner.com/download</a:t>
            </a:r>
            <a:r>
              <a:rPr lang="en-GB" b="1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GB" b="1" dirty="0" smtClean="0">
                <a:solidFill>
                  <a:srgbClr val="FF0000"/>
                </a:solidFill>
              </a:rPr>
              <a:t> and the software should download automatically. More that later.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60664"/>
            <a:ext cx="942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From the </a:t>
            </a:r>
            <a:r>
              <a:rPr lang="en-GB" b="1" dirty="0" smtClean="0">
                <a:solidFill>
                  <a:schemeClr val="accent6"/>
                </a:solidFill>
              </a:rPr>
              <a:t>Web GUI </a:t>
            </a:r>
            <a:r>
              <a:rPr lang="en-GB" b="1" dirty="0" smtClean="0">
                <a:solidFill>
                  <a:srgbClr val="FF0000"/>
                </a:solidFill>
              </a:rPr>
              <a:t>scroll down to the ‘</a:t>
            </a:r>
            <a:r>
              <a:rPr lang="en-GB" b="1" dirty="0" smtClean="0"/>
              <a:t>Wireless Configuration</a:t>
            </a:r>
            <a:r>
              <a:rPr lang="en-GB" b="1" dirty="0" smtClean="0">
                <a:solidFill>
                  <a:srgbClr val="FF0000"/>
                </a:solidFill>
              </a:rPr>
              <a:t>’ Section and select ‘</a:t>
            </a:r>
            <a:r>
              <a:rPr lang="en-GB" b="1" dirty="0" smtClean="0"/>
              <a:t>Configure </a:t>
            </a:r>
            <a:r>
              <a:rPr lang="en-GB" b="1" dirty="0" err="1" smtClean="0"/>
              <a:t>WiFi</a:t>
            </a:r>
            <a:r>
              <a:rPr lang="en-GB" b="1" dirty="0" smtClean="0">
                <a:solidFill>
                  <a:srgbClr val="FF0000"/>
                </a:solidFill>
              </a:rPr>
              <a:t>’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01" y="2929996"/>
            <a:ext cx="5699286" cy="2119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088" y="4202723"/>
            <a:ext cx="5991946" cy="846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60968" y="3528160"/>
            <a:ext cx="367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Change the </a:t>
            </a:r>
            <a:r>
              <a:rPr lang="en-GB" b="1" dirty="0" err="1" smtClean="0">
                <a:solidFill>
                  <a:srgbClr val="FF0000"/>
                </a:solidFill>
              </a:rPr>
              <a:t>WiFi</a:t>
            </a:r>
            <a:r>
              <a:rPr lang="en-GB" b="1" dirty="0" smtClean="0">
                <a:solidFill>
                  <a:srgbClr val="FF0000"/>
                </a:solidFill>
              </a:rPr>
              <a:t> Country Code to GB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2477" y="5873262"/>
            <a:ext cx="546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We’re now ready to scan for your </a:t>
            </a:r>
            <a:r>
              <a:rPr lang="en-GB" b="1" dirty="0" smtClean="0">
                <a:solidFill>
                  <a:schemeClr val="accent5"/>
                </a:solidFill>
              </a:rPr>
              <a:t>HOME Wi-Fi </a:t>
            </a:r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GB" b="1" dirty="0" smtClean="0">
                <a:solidFill>
                  <a:srgbClr val="FF0000"/>
                </a:solidFill>
              </a:rPr>
              <a:t>etwork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426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6339" y="380541"/>
            <a:ext cx="668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CONNECTING YOUR MMDVM HOTSPOT TO YOUR HOME Wi-Fi…cont.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70438"/>
            <a:ext cx="54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SCAN NETWORKS AND CONNECT TO YOUR HOME Wi-Fi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0537" y="870438"/>
            <a:ext cx="254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Click ‘</a:t>
            </a:r>
            <a:r>
              <a:rPr lang="en-GB" b="1" dirty="0" smtClean="0"/>
              <a:t>Scan for Networks</a:t>
            </a:r>
            <a:r>
              <a:rPr lang="en-GB" b="1" dirty="0" smtClean="0">
                <a:solidFill>
                  <a:srgbClr val="FF0000"/>
                </a:solidFill>
              </a:rPr>
              <a:t>’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52" y="1239770"/>
            <a:ext cx="6273172" cy="2682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52" y="4099903"/>
            <a:ext cx="6273172" cy="2758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8724" y="1792673"/>
            <a:ext cx="56033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After about 10 seconds, a list of available Wi-Fi networks</a:t>
            </a:r>
          </a:p>
          <a:p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b="1" dirty="0" smtClean="0">
                <a:solidFill>
                  <a:srgbClr val="FF0000"/>
                </a:solidFill>
              </a:rPr>
              <a:t>ill appear. Select your </a:t>
            </a:r>
            <a:r>
              <a:rPr lang="en-GB" b="1" dirty="0" smtClean="0">
                <a:solidFill>
                  <a:schemeClr val="accent5"/>
                </a:solidFill>
              </a:rPr>
              <a:t>HOME Wi-Fi </a:t>
            </a:r>
            <a:r>
              <a:rPr lang="en-GB" b="1" dirty="0" smtClean="0">
                <a:solidFill>
                  <a:srgbClr val="FF0000"/>
                </a:solidFill>
              </a:rPr>
              <a:t>from the list of</a:t>
            </a:r>
          </a:p>
          <a:p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b="1" dirty="0" smtClean="0">
                <a:solidFill>
                  <a:srgbClr val="FF0000"/>
                </a:solidFill>
              </a:rPr>
              <a:t>vailable networks.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NOTE: The </a:t>
            </a:r>
            <a:r>
              <a:rPr lang="en-GB" b="1" dirty="0" err="1" smtClean="0">
                <a:solidFill>
                  <a:srgbClr val="FF0000"/>
                </a:solidFill>
              </a:rPr>
              <a:t>WiFi</a:t>
            </a:r>
            <a:r>
              <a:rPr lang="en-GB" b="1" dirty="0" smtClean="0">
                <a:solidFill>
                  <a:srgbClr val="FF0000"/>
                </a:solidFill>
              </a:rPr>
              <a:t> Country Code will probably change back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to JP, make sure you change it back to GB.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3379" y="4601789"/>
            <a:ext cx="54587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Once you’ve selected your </a:t>
            </a:r>
            <a:r>
              <a:rPr lang="en-GB" b="1" dirty="0" smtClean="0">
                <a:solidFill>
                  <a:schemeClr val="accent5"/>
                </a:solidFill>
              </a:rPr>
              <a:t>HOME Wi-Fi </a:t>
            </a:r>
            <a:r>
              <a:rPr lang="en-GB" b="1" dirty="0" smtClean="0">
                <a:solidFill>
                  <a:srgbClr val="FF0000"/>
                </a:solidFill>
              </a:rPr>
              <a:t>network, you’ll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need to type in your </a:t>
            </a:r>
            <a:r>
              <a:rPr lang="en-GB" b="1" dirty="0" smtClean="0">
                <a:solidFill>
                  <a:schemeClr val="accent5"/>
                </a:solidFill>
              </a:rPr>
              <a:t>HOME Wi-Fi </a:t>
            </a:r>
            <a:r>
              <a:rPr lang="en-GB" b="1" dirty="0" smtClean="0">
                <a:solidFill>
                  <a:srgbClr val="FF0000"/>
                </a:solidFill>
              </a:rPr>
              <a:t>password.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Click ‘</a:t>
            </a:r>
            <a:r>
              <a:rPr lang="en-GB" b="1" dirty="0" smtClean="0"/>
              <a:t>Save (and connect)</a:t>
            </a:r>
            <a:r>
              <a:rPr lang="en-GB" b="1" dirty="0" smtClean="0">
                <a:solidFill>
                  <a:srgbClr val="FF0000"/>
                </a:solidFill>
              </a:rPr>
              <a:t>’.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At this point, you’ll probably get disconnected from the</a:t>
            </a:r>
          </a:p>
          <a:p>
            <a:r>
              <a:rPr lang="en-GB" b="1" dirty="0" smtClean="0">
                <a:solidFill>
                  <a:schemeClr val="accent6"/>
                </a:solidFill>
              </a:rPr>
              <a:t>Web GUI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5657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6339" y="380541"/>
            <a:ext cx="668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CONNECTING YOUR MMDVM HOTSPOT TO YOUR HOME Wi-Fi…cont.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70438"/>
            <a:ext cx="472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FINGERS CROSSED, EVERYTHING HAS WORKED!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39770"/>
            <a:ext cx="12272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Once you’ve clicked the ‘Save (and connect)’, you might find the </a:t>
            </a:r>
            <a:r>
              <a:rPr lang="en-GB" b="1" dirty="0" smtClean="0">
                <a:solidFill>
                  <a:schemeClr val="accent6"/>
                </a:solidFill>
              </a:rPr>
              <a:t>Web GUI </a:t>
            </a:r>
            <a:r>
              <a:rPr lang="en-GB" b="1" dirty="0" smtClean="0">
                <a:solidFill>
                  <a:srgbClr val="FF0000"/>
                </a:solidFill>
              </a:rPr>
              <a:t>becomes unstable and you might not be able to</a:t>
            </a:r>
          </a:p>
          <a:p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onnect to it correctly and you might find that the connectivity to the Pi-Star-</a:t>
            </a:r>
            <a:r>
              <a:rPr lang="en-GB" b="1" dirty="0" err="1" smtClean="0">
                <a:solidFill>
                  <a:srgbClr val="FF0000"/>
                </a:solidFill>
              </a:rPr>
              <a:t>WiFi</a:t>
            </a:r>
            <a:r>
              <a:rPr lang="en-GB" b="1" dirty="0" smtClean="0">
                <a:solidFill>
                  <a:srgbClr val="FF0000"/>
                </a:solidFill>
              </a:rPr>
              <a:t> network will keep going up and down. If this</a:t>
            </a:r>
          </a:p>
          <a:p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 smtClean="0">
                <a:solidFill>
                  <a:srgbClr val="FF0000"/>
                </a:solidFill>
              </a:rPr>
              <a:t>appens, then this is the </a:t>
            </a:r>
            <a:r>
              <a:rPr lang="en-GB" b="1" i="1" u="sng" dirty="0" smtClean="0">
                <a:solidFill>
                  <a:srgbClr val="FF0000"/>
                </a:solidFill>
              </a:rPr>
              <a:t>ONE AND ONLY TIME </a:t>
            </a:r>
            <a:r>
              <a:rPr lang="en-GB" b="1" dirty="0" smtClean="0">
                <a:solidFill>
                  <a:srgbClr val="FF0000"/>
                </a:solidFill>
              </a:rPr>
              <a:t>you should disconnect the Raspberry Pi from the power, wait 10 seconds and </a:t>
            </a:r>
          </a:p>
          <a:p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b="1" dirty="0" smtClean="0">
                <a:solidFill>
                  <a:srgbClr val="FF0000"/>
                </a:solidFill>
              </a:rPr>
              <a:t>hen plug it in again. When it reboots, it should hopefully connect to your </a:t>
            </a:r>
            <a:r>
              <a:rPr lang="en-GB" b="1" dirty="0" smtClean="0">
                <a:solidFill>
                  <a:schemeClr val="accent5"/>
                </a:solidFill>
              </a:rPr>
              <a:t>HOME Wi-Fi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09431"/>
            <a:ext cx="1201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 find the IP Address of your </a:t>
            </a:r>
            <a:r>
              <a:rPr lang="en-GB" b="1" dirty="0" smtClean="0"/>
              <a:t>MMDVM Hotspot</a:t>
            </a:r>
            <a:r>
              <a:rPr lang="en-GB" b="1" dirty="0" smtClean="0">
                <a:solidFill>
                  <a:srgbClr val="FF0000"/>
                </a:solidFill>
              </a:rPr>
              <a:t>, use the Advanced IP Scanner Software which you downloaded earlier. Scan</a:t>
            </a:r>
          </a:p>
          <a:p>
            <a:r>
              <a:rPr lang="en-GB" b="1" dirty="0">
                <a:solidFill>
                  <a:srgbClr val="FF0000"/>
                </a:solidFill>
              </a:rPr>
              <a:t>y</a:t>
            </a:r>
            <a:r>
              <a:rPr lang="en-GB" b="1" dirty="0" smtClean="0">
                <a:solidFill>
                  <a:srgbClr val="FF0000"/>
                </a:solidFill>
              </a:rPr>
              <a:t>our </a:t>
            </a:r>
            <a:r>
              <a:rPr lang="en-GB" b="1" dirty="0" smtClean="0">
                <a:solidFill>
                  <a:schemeClr val="accent5"/>
                </a:solidFill>
              </a:rPr>
              <a:t>HOME Wi-Fi </a:t>
            </a:r>
            <a:r>
              <a:rPr lang="en-GB" b="1" dirty="0" smtClean="0">
                <a:solidFill>
                  <a:srgbClr val="FF0000"/>
                </a:solidFill>
              </a:rPr>
              <a:t>network and find the device with the name ‘</a:t>
            </a:r>
            <a:r>
              <a:rPr lang="en-GB" b="1" dirty="0" smtClean="0">
                <a:solidFill>
                  <a:schemeClr val="accent6"/>
                </a:solidFill>
              </a:rPr>
              <a:t>PI-STAR</a:t>
            </a:r>
            <a:r>
              <a:rPr lang="en-GB" b="1" dirty="0" smtClean="0">
                <a:solidFill>
                  <a:srgbClr val="FF0000"/>
                </a:solidFill>
              </a:rPr>
              <a:t>’. That will be your </a:t>
            </a:r>
            <a:r>
              <a:rPr lang="en-GB" b="1" dirty="0" smtClean="0"/>
              <a:t>MMDVM Hotspot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962" y="3455762"/>
            <a:ext cx="4931852" cy="3318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864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5762" y="374936"/>
            <a:ext cx="572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TIME TO START CONFIGURING YOUR MMDVM FOR RADIO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70438"/>
            <a:ext cx="506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Browse to the IP Address of your MMDVM Hotspot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65940"/>
            <a:ext cx="12313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Open your browser and type in the address bar </a:t>
            </a:r>
            <a:r>
              <a:rPr lang="en-GB" b="1" u="sng" dirty="0" smtClean="0"/>
              <a:t>http://&lt;IP Address of Hotspot&gt;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This is the IP Address you previously identified.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e.g. </a:t>
            </a:r>
            <a:r>
              <a:rPr lang="en-GB" b="1" dirty="0" smtClean="0">
                <a:solidFill>
                  <a:srgbClr val="FF0000"/>
                </a:solidFill>
                <a:hlinkClick r:id="rId3"/>
              </a:rPr>
              <a:t>http://10.200.150.75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9" y="3050931"/>
            <a:ext cx="5483836" cy="354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017" y="3373843"/>
            <a:ext cx="6281276" cy="3220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712" y="2069936"/>
            <a:ext cx="4449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</a:t>
            </a:r>
            <a:r>
              <a:rPr lang="en-GB" b="1" dirty="0" smtClean="0">
                <a:solidFill>
                  <a:schemeClr val="accent6"/>
                </a:solidFill>
              </a:rPr>
              <a:t>Web GUI </a:t>
            </a:r>
            <a:r>
              <a:rPr lang="en-GB" b="1" dirty="0" smtClean="0">
                <a:solidFill>
                  <a:srgbClr val="FF0000"/>
                </a:solidFill>
              </a:rPr>
              <a:t>screen should be visible. Select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‘</a:t>
            </a:r>
            <a:r>
              <a:rPr lang="en-GB" b="1" dirty="0" smtClean="0"/>
              <a:t>Configuration</a:t>
            </a:r>
            <a:r>
              <a:rPr lang="en-GB" b="1" dirty="0" smtClean="0">
                <a:solidFill>
                  <a:srgbClr val="FF0000"/>
                </a:solidFill>
              </a:rPr>
              <a:t>’ and the main configuration</a:t>
            </a:r>
          </a:p>
          <a:p>
            <a:r>
              <a:rPr lang="en-GB" b="1" dirty="0">
                <a:solidFill>
                  <a:srgbClr val="FF0000"/>
                </a:solidFill>
              </a:rPr>
              <a:t>p</a:t>
            </a:r>
            <a:r>
              <a:rPr lang="en-GB" b="1" dirty="0" smtClean="0">
                <a:solidFill>
                  <a:srgbClr val="FF0000"/>
                </a:solidFill>
              </a:rPr>
              <a:t>age should appear.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2337" y="2069936"/>
            <a:ext cx="6821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We first need to select the correct Modem Type which is being used.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Scroll down to the ‘</a:t>
            </a:r>
            <a:r>
              <a:rPr lang="en-GB" b="1" dirty="0" smtClean="0"/>
              <a:t>General Configuration</a:t>
            </a:r>
            <a:r>
              <a:rPr lang="en-GB" b="1" dirty="0" smtClean="0">
                <a:solidFill>
                  <a:srgbClr val="FF0000"/>
                </a:solidFill>
              </a:rPr>
              <a:t>’ section and find the</a:t>
            </a:r>
          </a:p>
          <a:p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orrect Modem from the drop down list or use the search function.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Here we are using the Dual-Band MMDVM HAT. Click ‘</a:t>
            </a:r>
            <a:r>
              <a:rPr lang="en-GB" b="1" dirty="0" smtClean="0"/>
              <a:t>Apply Changes</a:t>
            </a:r>
            <a:r>
              <a:rPr lang="en-GB" b="1" dirty="0" smtClean="0">
                <a:solidFill>
                  <a:srgbClr val="FF0000"/>
                </a:solidFill>
              </a:rPr>
              <a:t>’.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3583577" y="380541"/>
            <a:ext cx="423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CONFIGURING YOUR MMDVM FOR RADIO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70438"/>
            <a:ext cx="35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CONTINUING THE CONFIGURATION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0484" y="870438"/>
            <a:ext cx="845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Each time you click ‘</a:t>
            </a:r>
            <a:r>
              <a:rPr lang="en-GB" b="1" dirty="0" smtClean="0"/>
              <a:t>Apply Changes</a:t>
            </a:r>
            <a:r>
              <a:rPr lang="en-GB" b="1" dirty="0" smtClean="0">
                <a:solidFill>
                  <a:srgbClr val="FF0000"/>
                </a:solidFill>
              </a:rPr>
              <a:t>’ the software will stop and restart various services.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60335"/>
            <a:ext cx="1219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Avoid making multiple changes, make small changes and apply them regularly. This seems to prevent configuration problems.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53" y="2617128"/>
            <a:ext cx="5835289" cy="25678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50232"/>
            <a:ext cx="12114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Next go to the ‘</a:t>
            </a:r>
            <a:r>
              <a:rPr lang="en-GB" b="1" dirty="0" err="1" smtClean="0"/>
              <a:t>MMDVMHost</a:t>
            </a:r>
            <a:r>
              <a:rPr lang="en-GB" b="1" dirty="0" smtClean="0"/>
              <a:t> Configuration</a:t>
            </a:r>
            <a:r>
              <a:rPr lang="en-GB" b="1" dirty="0" smtClean="0">
                <a:solidFill>
                  <a:srgbClr val="FF0000"/>
                </a:solidFill>
              </a:rPr>
              <a:t>’ and switch on the modes you want to use and select the type of LED screen your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MMDVM has. Here we are enabling DMR and D-STAR and we’ve selected the OLED Type 3 LED screen.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78" y="5627077"/>
            <a:ext cx="12113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After we have applied that change and </a:t>
            </a:r>
            <a:r>
              <a:rPr lang="en-GB" b="1" dirty="0" smtClean="0"/>
              <a:t>DMR</a:t>
            </a:r>
            <a:r>
              <a:rPr lang="en-GB" b="1" dirty="0" smtClean="0">
                <a:solidFill>
                  <a:srgbClr val="FF0000"/>
                </a:solidFill>
              </a:rPr>
              <a:t> &amp; </a:t>
            </a:r>
            <a:r>
              <a:rPr lang="en-GB" b="1" dirty="0" smtClean="0"/>
              <a:t>D-STAR</a:t>
            </a:r>
            <a:r>
              <a:rPr lang="en-GB" b="1" dirty="0" smtClean="0">
                <a:solidFill>
                  <a:srgbClr val="FF0000"/>
                </a:solidFill>
              </a:rPr>
              <a:t> enabled, we can go ahead and configure the login credentials for </a:t>
            </a:r>
            <a:r>
              <a:rPr lang="en-GB" b="1" dirty="0" smtClean="0"/>
              <a:t>DMR</a:t>
            </a:r>
          </a:p>
          <a:p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b="1" dirty="0" smtClean="0">
                <a:solidFill>
                  <a:srgbClr val="FF0000"/>
                </a:solidFill>
              </a:rPr>
              <a:t>nd </a:t>
            </a:r>
            <a:r>
              <a:rPr lang="en-GB" b="1" dirty="0" smtClean="0"/>
              <a:t>D-STAR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NOTE:</a:t>
            </a:r>
            <a:r>
              <a:rPr lang="en-GB" b="1" dirty="0" smtClean="0">
                <a:solidFill>
                  <a:srgbClr val="FF0000"/>
                </a:solidFill>
              </a:rPr>
              <a:t> You will need to register for a </a:t>
            </a:r>
            <a:r>
              <a:rPr lang="en-GB" b="1" dirty="0" smtClean="0"/>
              <a:t>DMR</a:t>
            </a:r>
            <a:r>
              <a:rPr lang="en-GB" b="1" dirty="0" smtClean="0">
                <a:solidFill>
                  <a:srgbClr val="FF0000"/>
                </a:solidFill>
              </a:rPr>
              <a:t> &amp; </a:t>
            </a:r>
            <a:r>
              <a:rPr lang="en-GB" b="1" dirty="0" smtClean="0"/>
              <a:t>D-STAR</a:t>
            </a:r>
            <a:r>
              <a:rPr lang="en-GB" b="1" dirty="0" smtClean="0">
                <a:solidFill>
                  <a:srgbClr val="FF0000"/>
                </a:solidFill>
              </a:rPr>
              <a:t> login, as you need these to be able to connect to these services.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3261406" y="380541"/>
            <a:ext cx="487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CONFIGURING YOUR MMDVM FOR RADIO…cont.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3531" y="888023"/>
            <a:ext cx="11992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Next we can go back to the ‘General Configuration’ section and configure the personal details for your </a:t>
            </a:r>
            <a:r>
              <a:rPr lang="en-GB" b="1" dirty="0" smtClean="0"/>
              <a:t>MMDVM Hotspot</a:t>
            </a:r>
            <a:r>
              <a:rPr lang="en-GB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b="1" dirty="0" smtClean="0">
                <a:solidFill>
                  <a:srgbClr val="FF0000"/>
                </a:solidFill>
              </a:rPr>
              <a:t>ncluding  the Node </a:t>
            </a:r>
            <a:r>
              <a:rPr lang="en-GB" b="1" dirty="0" err="1" smtClean="0">
                <a:solidFill>
                  <a:srgbClr val="FF0000"/>
                </a:solidFill>
              </a:rPr>
              <a:t>Callsign</a:t>
            </a:r>
            <a:r>
              <a:rPr lang="en-GB" b="1" dirty="0" smtClean="0">
                <a:solidFill>
                  <a:srgbClr val="FF0000"/>
                </a:solidFill>
              </a:rPr>
              <a:t>, personal DMR ID, the frequency which you want your MMDVM Hotspot to operate on.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NOTE: On a Simplex Hotspot, you will only have to configure a single TX/RX frequency, but on a Duplex Hotspot, you’ll need</a:t>
            </a:r>
          </a:p>
          <a:p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b="1" dirty="0" smtClean="0">
                <a:solidFill>
                  <a:srgbClr val="FF0000"/>
                </a:solidFill>
              </a:rPr>
              <a:t>o configure a TX and RX frequency, similar to a repeater duplex shift. </a:t>
            </a:r>
            <a:r>
              <a:rPr lang="en-GB" b="1" u="sng" dirty="0" smtClean="0">
                <a:solidFill>
                  <a:srgbClr val="FF0000"/>
                </a:solidFill>
              </a:rPr>
              <a:t>Ensure that you refer to the RSGB Band Plans to make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s</a:t>
            </a:r>
            <a:r>
              <a:rPr lang="en-GB" b="1" u="sng" dirty="0" smtClean="0">
                <a:solidFill>
                  <a:srgbClr val="FF0000"/>
                </a:solidFill>
              </a:rPr>
              <a:t>ure that you use frequencies within the allocated frequency ranges.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1339" y="2954216"/>
            <a:ext cx="404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Node </a:t>
            </a:r>
            <a:r>
              <a:rPr lang="en-GB" dirty="0" err="1" smtClean="0">
                <a:solidFill>
                  <a:srgbClr val="FF0000"/>
                </a:solidFill>
              </a:rPr>
              <a:t>Callsign</a:t>
            </a:r>
            <a:r>
              <a:rPr lang="en-GB" dirty="0" smtClean="0">
                <a:solidFill>
                  <a:srgbClr val="FF0000"/>
                </a:solidFill>
              </a:rPr>
              <a:t> will usually be your </a:t>
            </a:r>
            <a:r>
              <a:rPr lang="en-GB" dirty="0" err="1" smtClean="0">
                <a:solidFill>
                  <a:srgbClr val="FF0000"/>
                </a:solidFill>
              </a:rPr>
              <a:t>callsign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1339" y="3323548"/>
            <a:ext cx="494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This a Duplex MMDVM so it has a TX/RX frequency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split of -9Mhz configured.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1339" y="4004746"/>
            <a:ext cx="5423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Fill in the remaining personal details including Lon/</a:t>
            </a:r>
            <a:r>
              <a:rPr lang="en-GB" dirty="0" err="1" smtClean="0">
                <a:solidFill>
                  <a:srgbClr val="FF0000"/>
                </a:solidFill>
              </a:rPr>
              <a:t>Lat</a:t>
            </a:r>
            <a:r>
              <a:rPr lang="en-GB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Town, Country and link to QRZ.COM is you want.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Click ‘</a:t>
            </a:r>
            <a:r>
              <a:rPr lang="en-GB" dirty="0" smtClean="0"/>
              <a:t>Apply Changes</a:t>
            </a:r>
            <a:r>
              <a:rPr lang="en-GB" dirty="0" smtClean="0">
                <a:solidFill>
                  <a:srgbClr val="FF0000"/>
                </a:solidFill>
              </a:rPr>
              <a:t>’ and wait for the services to restart.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4" y="2567354"/>
            <a:ext cx="6894576" cy="37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1406" y="380541"/>
            <a:ext cx="487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CONFIGURING YOUR MMDVM FOR RADIO…cont.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70438"/>
            <a:ext cx="247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FINAL CONFIGURATION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7572" y="1239770"/>
            <a:ext cx="124566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Once the personal details have been applied and saved, the final step is to setup your DMR and D-STAR connection. Scroll to the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‘</a:t>
            </a:r>
            <a:r>
              <a:rPr lang="en-GB" b="1" dirty="0" smtClean="0"/>
              <a:t>DMR Configuration</a:t>
            </a:r>
            <a:r>
              <a:rPr lang="en-GB" b="1" dirty="0" smtClean="0">
                <a:solidFill>
                  <a:srgbClr val="FF0000"/>
                </a:solidFill>
              </a:rPr>
              <a:t>’ and ‘</a:t>
            </a:r>
            <a:r>
              <a:rPr lang="en-GB" b="1" dirty="0" smtClean="0"/>
              <a:t>D-Star Configuration</a:t>
            </a:r>
            <a:r>
              <a:rPr lang="en-GB" b="1" dirty="0" smtClean="0">
                <a:solidFill>
                  <a:srgbClr val="FF0000"/>
                </a:solidFill>
              </a:rPr>
              <a:t>’ where we configure how we want to connect to the DMR network and access to</a:t>
            </a:r>
          </a:p>
          <a:p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b="1" dirty="0" smtClean="0">
                <a:solidFill>
                  <a:srgbClr val="FF0000"/>
                </a:solidFill>
              </a:rPr>
              <a:t>he D-STAR network. As mentioned in previous presentations, there are several ‘suppliers’ who provide access to the DMR</a:t>
            </a:r>
          </a:p>
          <a:p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GB" b="1" dirty="0" smtClean="0">
                <a:solidFill>
                  <a:srgbClr val="FF0000"/>
                </a:solidFill>
              </a:rPr>
              <a:t>etwork. The two most common are Phoenix and </a:t>
            </a:r>
            <a:r>
              <a:rPr lang="en-GB" b="1" dirty="0" err="1" smtClean="0">
                <a:solidFill>
                  <a:srgbClr val="FF0000"/>
                </a:solidFill>
              </a:rPr>
              <a:t>BrandMeister</a:t>
            </a:r>
            <a:r>
              <a:rPr lang="en-GB" b="1" dirty="0" smtClean="0">
                <a:solidFill>
                  <a:srgbClr val="FF0000"/>
                </a:solidFill>
              </a:rPr>
              <a:t>. I personally prefer to use </a:t>
            </a:r>
            <a:r>
              <a:rPr lang="en-GB" b="1" dirty="0" err="1" smtClean="0">
                <a:solidFill>
                  <a:srgbClr val="FF0000"/>
                </a:solidFill>
              </a:rPr>
              <a:t>BrandMeister</a:t>
            </a:r>
            <a:r>
              <a:rPr lang="en-GB" b="1" dirty="0" smtClean="0">
                <a:solidFill>
                  <a:srgbClr val="FF0000"/>
                </a:solidFill>
              </a:rPr>
              <a:t>, so in this demo, I’ll be</a:t>
            </a:r>
          </a:p>
          <a:p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onfiguring DMR to use </a:t>
            </a:r>
            <a:r>
              <a:rPr lang="en-GB" b="1" dirty="0" err="1" smtClean="0">
                <a:solidFill>
                  <a:srgbClr val="FF0000"/>
                </a:solidFill>
              </a:rPr>
              <a:t>BrandMeister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2" y="2806678"/>
            <a:ext cx="6953493" cy="1869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2" y="4727698"/>
            <a:ext cx="6953493" cy="2013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3845" y="2514903"/>
            <a:ext cx="52383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I’ve configured the UK </a:t>
            </a:r>
            <a:r>
              <a:rPr lang="en-GB" dirty="0" err="1" smtClean="0">
                <a:solidFill>
                  <a:srgbClr val="FF0000"/>
                </a:solidFill>
              </a:rPr>
              <a:t>BrandMeister</a:t>
            </a:r>
            <a:r>
              <a:rPr lang="en-GB" dirty="0" smtClean="0">
                <a:solidFill>
                  <a:srgbClr val="FF0000"/>
                </a:solidFill>
              </a:rPr>
              <a:t> Node to be the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DMR Master node, which my MMDVM Hotspot will</a:t>
            </a:r>
          </a:p>
          <a:p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onnect to over the Internet.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‘</a:t>
            </a:r>
            <a:r>
              <a:rPr lang="en-GB" dirty="0" smtClean="0"/>
              <a:t>Hotspot Security</a:t>
            </a:r>
            <a:r>
              <a:rPr lang="en-GB" dirty="0" smtClean="0">
                <a:solidFill>
                  <a:srgbClr val="FF0000"/>
                </a:solidFill>
              </a:rPr>
              <a:t>’ is the password which you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have set in your </a:t>
            </a:r>
            <a:r>
              <a:rPr lang="en-GB" dirty="0" err="1" smtClean="0">
                <a:solidFill>
                  <a:srgbClr val="FF0000"/>
                </a:solidFill>
              </a:rPr>
              <a:t>BrandMeister</a:t>
            </a:r>
            <a:r>
              <a:rPr lang="en-GB" dirty="0" smtClean="0">
                <a:solidFill>
                  <a:srgbClr val="FF0000"/>
                </a:solidFill>
              </a:rPr>
              <a:t> account.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‘</a:t>
            </a:r>
            <a:r>
              <a:rPr lang="en-GB" dirty="0" smtClean="0"/>
              <a:t>DMR ESSID</a:t>
            </a:r>
            <a:r>
              <a:rPr lang="en-GB" dirty="0" smtClean="0">
                <a:solidFill>
                  <a:srgbClr val="FF0000"/>
                </a:solidFill>
              </a:rPr>
              <a:t>’ is your DMR ID. The variable number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at the end of your DMR ID can be set to 01 if you </a:t>
            </a:r>
          </a:p>
          <a:p>
            <a:r>
              <a:rPr lang="en-GB" dirty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nly have 1 Hotspot, I’ve set this to 04 as I have 4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Hotspots.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3845" y="5320334"/>
            <a:ext cx="4858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For the D-STAR setup, you just need to add your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D-STAR password, which you setup when you</a:t>
            </a:r>
          </a:p>
          <a:p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egistered for D-STAR and your ‘</a:t>
            </a:r>
            <a:r>
              <a:rPr lang="en-GB" dirty="0" smtClean="0"/>
              <a:t>Default Reflector</a:t>
            </a:r>
            <a:r>
              <a:rPr lang="en-GB" dirty="0" smtClean="0">
                <a:solidFill>
                  <a:srgbClr val="FF0000"/>
                </a:solidFill>
              </a:rPr>
              <a:t>’.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Reflector 001C (REF001 &amp; C) is the most common.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133" y="0"/>
            <a:ext cx="2374867" cy="750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5" y="2000356"/>
            <a:ext cx="4023360" cy="402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334" y="2037203"/>
            <a:ext cx="4023709" cy="4023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5523" y="443191"/>
            <a:ext cx="306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A VERY QUICK RECAP OF DMR</a:t>
            </a:r>
            <a:endParaRPr lang="en-GB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70" y="3952635"/>
            <a:ext cx="2115180" cy="15674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95160" y="5934190"/>
            <a:ext cx="3066667" cy="923810"/>
            <a:chOff x="1195160" y="5934190"/>
            <a:chExt cx="3066667" cy="9238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5160" y="5934190"/>
              <a:ext cx="3066667" cy="92381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99200" y="6335259"/>
              <a:ext cx="3882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DAC</a:t>
              </a:r>
              <a:endParaRPr lang="en-GB" sz="9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54012" y="5934190"/>
            <a:ext cx="3066667" cy="923810"/>
            <a:chOff x="8054012" y="5934190"/>
            <a:chExt cx="3066667" cy="9238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54012" y="5934190"/>
              <a:ext cx="3066667" cy="92381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393221" y="6335259"/>
              <a:ext cx="3882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900" b="1" dirty="0">
                  <a:solidFill>
                    <a:prstClr val="black"/>
                  </a:solidFill>
                </a:rPr>
                <a:t>DAC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4423" y="4511003"/>
            <a:ext cx="1947715" cy="1009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6143" y="2119745"/>
            <a:ext cx="5761905" cy="12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25045" y="883366"/>
            <a:ext cx="15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What is DMR?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5045" y="1358682"/>
            <a:ext cx="212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Digital Mobile Radio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4114" y="1356404"/>
            <a:ext cx="629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A method of transmitting an analogue audio modulated signal</a:t>
            </a:r>
          </a:p>
          <a:p>
            <a:r>
              <a:rPr lang="en-GB" dirty="0" smtClean="0"/>
              <a:t>     using a digitally modulated audio signal.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420098" y="3314399"/>
            <a:ext cx="53571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analogue voice signal is converted within the radio</a:t>
            </a:r>
          </a:p>
          <a:p>
            <a:r>
              <a:rPr lang="en-GB" dirty="0"/>
              <a:t>u</a:t>
            </a:r>
            <a:r>
              <a:rPr lang="en-GB" dirty="0" smtClean="0"/>
              <a:t>sing the built-in Analogue to Digital Converter (ADC)</a:t>
            </a:r>
            <a:br>
              <a:rPr lang="en-GB" dirty="0" smtClean="0"/>
            </a:br>
            <a:r>
              <a:rPr lang="en-GB" dirty="0" smtClean="0"/>
              <a:t>to a digital form of binary 1s an 0s. These 1s and 0s are</a:t>
            </a:r>
          </a:p>
          <a:p>
            <a:r>
              <a:rPr lang="en-GB" dirty="0"/>
              <a:t>t</a:t>
            </a:r>
            <a:r>
              <a:rPr lang="en-GB" dirty="0" smtClean="0"/>
              <a:t>hen transmitted, represented as audio pulses.</a:t>
            </a:r>
          </a:p>
          <a:p>
            <a:endParaRPr lang="en-GB" dirty="0"/>
          </a:p>
          <a:p>
            <a:r>
              <a:rPr lang="en-GB" dirty="0" smtClean="0"/>
              <a:t>The receiving radio converts these audio pulses back to</a:t>
            </a:r>
          </a:p>
          <a:p>
            <a:r>
              <a:rPr lang="en-GB" dirty="0"/>
              <a:t>a</a:t>
            </a:r>
            <a:r>
              <a:rPr lang="en-GB" dirty="0" smtClean="0"/>
              <a:t>n analogue audio signal using the built in Digital to </a:t>
            </a:r>
          </a:p>
          <a:p>
            <a:r>
              <a:rPr lang="en-GB" dirty="0" smtClean="0"/>
              <a:t>Analogue Converter (DAC) and the original voice signal</a:t>
            </a:r>
          </a:p>
          <a:p>
            <a:r>
              <a:rPr lang="en-GB" dirty="0"/>
              <a:t>w</a:t>
            </a:r>
            <a:r>
              <a:rPr lang="en-GB" dirty="0" smtClean="0"/>
              <a:t>ill be heard.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649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8123" y="380541"/>
            <a:ext cx="31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FINAL VERIFICATION &amp; TESTING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70438"/>
            <a:ext cx="3190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NETWORK CHECK &amp; TEST CALLS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0810" y="870438"/>
            <a:ext cx="810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Hopefully, now your </a:t>
            </a:r>
            <a:r>
              <a:rPr lang="en-GB" b="1" dirty="0" smtClean="0"/>
              <a:t>MMDVM Hotspot </a:t>
            </a:r>
            <a:r>
              <a:rPr lang="en-GB" b="1" dirty="0" smtClean="0">
                <a:solidFill>
                  <a:srgbClr val="FF0000"/>
                </a:solidFill>
              </a:rPr>
              <a:t>should now be configured and ready for use.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09" y="1978270"/>
            <a:ext cx="240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Check ‘</a:t>
            </a:r>
            <a:r>
              <a:rPr lang="en-GB" dirty="0" smtClean="0"/>
              <a:t>Modes Enabled</a:t>
            </a:r>
            <a:r>
              <a:rPr lang="en-GB" dirty="0" smtClean="0">
                <a:solidFill>
                  <a:srgbClr val="FF0000"/>
                </a:solidFill>
              </a:rPr>
              <a:t>’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are </a:t>
            </a:r>
            <a:r>
              <a:rPr lang="en-GB" dirty="0" smtClean="0">
                <a:solidFill>
                  <a:schemeClr val="accent6"/>
                </a:solidFill>
              </a:rPr>
              <a:t>GREEN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09" y="2871465"/>
            <a:ext cx="26085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Check ‘</a:t>
            </a:r>
            <a:r>
              <a:rPr lang="en-GB" dirty="0" smtClean="0"/>
              <a:t>Network Status</a:t>
            </a:r>
            <a:r>
              <a:rPr lang="en-GB" dirty="0" smtClean="0">
                <a:solidFill>
                  <a:srgbClr val="FF0000"/>
                </a:solidFill>
              </a:rPr>
              <a:t>’</a:t>
            </a:r>
          </a:p>
          <a:p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re </a:t>
            </a:r>
            <a:r>
              <a:rPr lang="en-GB" b="1" dirty="0" smtClean="0">
                <a:solidFill>
                  <a:schemeClr val="accent6"/>
                </a:solidFill>
              </a:rPr>
              <a:t>GREEN</a:t>
            </a:r>
            <a:r>
              <a:rPr lang="en-GB" dirty="0" smtClean="0">
                <a:solidFill>
                  <a:srgbClr val="FF0000"/>
                </a:solidFill>
              </a:rPr>
              <a:t>. If they are</a:t>
            </a:r>
          </a:p>
          <a:p>
            <a:r>
              <a:rPr lang="en-GB" b="1" dirty="0" smtClean="0">
                <a:solidFill>
                  <a:schemeClr val="accent4"/>
                </a:solidFill>
              </a:rPr>
              <a:t>AMBER</a:t>
            </a:r>
            <a:r>
              <a:rPr lang="en-GB" dirty="0" smtClean="0">
                <a:solidFill>
                  <a:srgbClr val="FF0000"/>
                </a:solidFill>
              </a:rPr>
              <a:t>, then this usually</a:t>
            </a:r>
          </a:p>
          <a:p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ndicates a authentication</a:t>
            </a:r>
          </a:p>
          <a:p>
            <a:r>
              <a:rPr lang="en-GB" dirty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r password problem. If</a:t>
            </a:r>
          </a:p>
          <a:p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hey are </a:t>
            </a:r>
            <a:r>
              <a:rPr lang="en-GB" b="1" dirty="0" smtClean="0">
                <a:solidFill>
                  <a:srgbClr val="FF0000"/>
                </a:solidFill>
              </a:rPr>
              <a:t>RED</a:t>
            </a:r>
            <a:r>
              <a:rPr lang="en-GB" dirty="0" smtClean="0">
                <a:solidFill>
                  <a:srgbClr val="FF0000"/>
                </a:solidFill>
              </a:rPr>
              <a:t>, then this</a:t>
            </a:r>
          </a:p>
          <a:p>
            <a:r>
              <a:rPr lang="en-GB" dirty="0">
                <a:solidFill>
                  <a:srgbClr val="FF0000"/>
                </a:solidFill>
              </a:rPr>
              <a:t>w</a:t>
            </a:r>
            <a:r>
              <a:rPr lang="en-GB" dirty="0" smtClean="0">
                <a:solidFill>
                  <a:srgbClr val="FF0000"/>
                </a:solidFill>
              </a:rPr>
              <a:t>ill usually indicate a</a:t>
            </a:r>
          </a:p>
          <a:p>
            <a:r>
              <a:rPr lang="en-GB" dirty="0">
                <a:solidFill>
                  <a:srgbClr val="FF0000"/>
                </a:solidFill>
              </a:rPr>
              <a:t>n</a:t>
            </a:r>
            <a:r>
              <a:rPr lang="en-GB" dirty="0" smtClean="0">
                <a:solidFill>
                  <a:srgbClr val="FF0000"/>
                </a:solidFill>
              </a:rPr>
              <a:t>etwork or Internet</a:t>
            </a:r>
          </a:p>
          <a:p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roblem.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303" y="1239770"/>
            <a:ext cx="6269887" cy="5580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09" y="5477993"/>
            <a:ext cx="2756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Check your local D-Star and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DMR Repeater Settings.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Local DMR Colour Code,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Time Slots Enabled.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2190" y="1896307"/>
            <a:ext cx="31436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Check ‘</a:t>
            </a:r>
            <a:r>
              <a:rPr lang="en-GB" dirty="0" smtClean="0"/>
              <a:t>Gateway Activity</a:t>
            </a:r>
            <a:r>
              <a:rPr lang="en-GB" dirty="0" smtClean="0">
                <a:solidFill>
                  <a:srgbClr val="FF0000"/>
                </a:solidFill>
              </a:rPr>
              <a:t>’ log for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recent activity. The first, lowest</a:t>
            </a:r>
          </a:p>
          <a:p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ntry should be your </a:t>
            </a:r>
            <a:r>
              <a:rPr lang="en-GB" dirty="0" smtClean="0"/>
              <a:t>MMDVM</a:t>
            </a:r>
          </a:p>
          <a:p>
            <a:r>
              <a:rPr lang="en-GB" dirty="0" smtClean="0"/>
              <a:t>Hotspot</a:t>
            </a:r>
            <a:r>
              <a:rPr lang="en-GB" dirty="0" smtClean="0">
                <a:solidFill>
                  <a:srgbClr val="FF0000"/>
                </a:solidFill>
              </a:rPr>
              <a:t> announcing itself on</a:t>
            </a:r>
          </a:p>
          <a:p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he network.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72190" y="3373635"/>
            <a:ext cx="32142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Put out a test call and check the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‘</a:t>
            </a:r>
            <a:r>
              <a:rPr lang="en-GB" dirty="0" smtClean="0"/>
              <a:t>Local RF Activity</a:t>
            </a:r>
            <a:r>
              <a:rPr lang="en-GB" dirty="0" smtClean="0">
                <a:solidFill>
                  <a:srgbClr val="FF0000"/>
                </a:solidFill>
              </a:rPr>
              <a:t>’ to see your RF</a:t>
            </a:r>
          </a:p>
          <a:p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all in the log and check the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‘</a:t>
            </a:r>
            <a:r>
              <a:rPr lang="en-GB" dirty="0" smtClean="0"/>
              <a:t>Gateway Activity</a:t>
            </a:r>
            <a:r>
              <a:rPr lang="en-GB" dirty="0" smtClean="0">
                <a:solidFill>
                  <a:srgbClr val="FF0000"/>
                </a:solidFill>
              </a:rPr>
              <a:t>’ to see your</a:t>
            </a:r>
          </a:p>
          <a:p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all going out to the Internet via</a:t>
            </a:r>
          </a:p>
          <a:p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he gateway.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2190" y="5127961"/>
            <a:ext cx="3073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 this example, I made a test</a:t>
            </a:r>
          </a:p>
          <a:p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all on D-Star on Reflector 01C</a:t>
            </a:r>
          </a:p>
          <a:p>
            <a:r>
              <a:rPr lang="en-GB" dirty="0">
                <a:solidFill>
                  <a:srgbClr val="FF0000"/>
                </a:solidFill>
              </a:rPr>
              <a:t>f</a:t>
            </a:r>
            <a:r>
              <a:rPr lang="en-GB" dirty="0" smtClean="0">
                <a:solidFill>
                  <a:srgbClr val="FF0000"/>
                </a:solidFill>
              </a:rPr>
              <a:t>rom my ICOM ID51 handheld.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We can see the call inbound as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 RF call.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152943" y="4853354"/>
            <a:ext cx="3568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Check ‘</a:t>
            </a:r>
            <a:r>
              <a:rPr lang="en-GB" dirty="0" smtClean="0"/>
              <a:t>D-Star Repeater</a:t>
            </a:r>
            <a:r>
              <a:rPr lang="en-GB" dirty="0" smtClean="0">
                <a:solidFill>
                  <a:srgbClr val="FF0000"/>
                </a:solidFill>
              </a:rPr>
              <a:t>’ Settings for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correct Reflector Connection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Here it’s Reflector 01 C.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3604846" y="1644162"/>
            <a:ext cx="4941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THANK YOU FOR LISTENING &amp; STICKING WITH ME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ANY QUESTIONS?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4077" y="4887575"/>
            <a:ext cx="5668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LIVE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DEMO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/>
            </a:r>
            <a:b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</a:b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TIME PERMITTING!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1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9861" y="374936"/>
            <a:ext cx="328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WHAT CAN YOU DO WITH DMR?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48887" y="1629294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SIMPLEX</a:t>
            </a:r>
            <a:endParaRPr lang="en-GB" b="1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61" y="744268"/>
            <a:ext cx="1844483" cy="162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004" y="694391"/>
            <a:ext cx="1876188" cy="170797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490421" y="1998626"/>
            <a:ext cx="1579418" cy="0"/>
          </a:xfrm>
          <a:prstGeom prst="straightConnector1">
            <a:avLst/>
          </a:prstGeom>
          <a:ln w="7302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8887" y="3435526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REPEATER</a:t>
            </a:r>
            <a:endParaRPr lang="en-GB" b="1" dirty="0">
              <a:solidFill>
                <a:schemeClr val="accent5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192" y="2556924"/>
            <a:ext cx="1841152" cy="1627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26" y="2621403"/>
            <a:ext cx="956743" cy="1498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6943" y="3446208"/>
            <a:ext cx="2030144" cy="451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182" y="2714986"/>
            <a:ext cx="1052472" cy="9567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7771" y="3501552"/>
            <a:ext cx="705596" cy="6831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1656" y="3193382"/>
            <a:ext cx="1610818" cy="451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5411" y="3765361"/>
            <a:ext cx="2909453" cy="451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8875" y="3193201"/>
            <a:ext cx="1048603" cy="9571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5630" y="3617552"/>
            <a:ext cx="1609483" cy="4511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60108" y="2639384"/>
            <a:ext cx="125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Local Users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91014" y="3047644"/>
            <a:ext cx="1328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World Wide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Users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163" y="5447790"/>
            <a:ext cx="109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 smtClean="0">
                <a:solidFill>
                  <a:srgbClr val="5B9BD5"/>
                </a:solidFill>
              </a:rPr>
              <a:t>HOTSPOT</a:t>
            </a:r>
            <a:endParaRPr lang="en-GB" b="1" dirty="0">
              <a:solidFill>
                <a:srgbClr val="4472C4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4949" y="4531045"/>
            <a:ext cx="1841152" cy="16277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250" y="4653996"/>
            <a:ext cx="1613992" cy="16139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85411" y="4598613"/>
            <a:ext cx="6376969" cy="16155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6943" y="5406706"/>
            <a:ext cx="2030144" cy="4511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142420" y="4044522"/>
            <a:ext cx="1030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REPEATER</a:t>
            </a:r>
            <a:endParaRPr lang="en-GB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164726" y="6077675"/>
            <a:ext cx="992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MMDVM</a:t>
            </a:r>
          </a:p>
          <a:p>
            <a:r>
              <a:rPr lang="en-GB" sz="1600" b="1" dirty="0" smtClean="0"/>
              <a:t>HOTSPOT</a:t>
            </a:r>
            <a:endParaRPr lang="en-GB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3389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3" grpId="0"/>
      <p:bldP spid="24" grpId="0"/>
      <p:bldP spid="25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6611" y="382269"/>
            <a:ext cx="319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WHAT IS A MMDVM HOTSPOT?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82137" y="1163782"/>
            <a:ext cx="106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MMDVM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000" y="1163782"/>
            <a:ext cx="337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Multi-Mode Digital Voice Modem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137" y="2028305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MMDVM HOTSPOT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000" y="2028305"/>
            <a:ext cx="314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Consists of 4 vital components: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137" y="2718261"/>
            <a:ext cx="106466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 Computer – Usual a Raspberry Pi miniature computer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 MMDVM (Voice Modem) – Know as a ‘HAT’ (Hardware Attached On Top) when used with a Raspberry Pi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 local Internet connection –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Wifi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or Ethernet. Will usually depend on the Raspberry Pi capability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Software – Running on the computer (Raspberry Pi) to control the MMDVM and access the Internet.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7" y="5361709"/>
            <a:ext cx="969817" cy="1077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62" y="5245893"/>
            <a:ext cx="3580058" cy="1193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481" y="5447332"/>
            <a:ext cx="3209524" cy="7904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587" y="5511906"/>
            <a:ext cx="2991413" cy="7675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207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5579" y="380541"/>
            <a:ext cx="12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THE PARTS</a:t>
            </a:r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1129" y="1471000"/>
            <a:ext cx="5769033" cy="432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5646" y="1471000"/>
            <a:ext cx="5769033" cy="432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2480" y="1471233"/>
            <a:ext cx="5770882" cy="4328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1840" y="5802283"/>
            <a:ext cx="2095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 COMPUTER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RASPBERRY Pi ZERO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5579" y="5802283"/>
            <a:ext cx="2312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 VOICE MODEM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MMDVM DUPLEX HAT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3168" y="5809564"/>
            <a:ext cx="1750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 SOFTWARE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MICRO SD CARD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533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8502" y="380541"/>
            <a:ext cx="192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GETTING STARTED</a:t>
            </a:r>
            <a:endParaRPr lang="en-GB" b="1" u="sng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2344" y="997527"/>
            <a:ext cx="185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ASSEMBLE PARTS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68121"/>
            <a:ext cx="113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Carefully align the two sets of 10 pins on the MMDVM HAT with the I/O (Input/Output) Pins on the Raspberry Pi and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push them together gently.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8209" y="3043122"/>
            <a:ext cx="3924430" cy="29433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2578" y="3045751"/>
            <a:ext cx="3945465" cy="29590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4399" y="3043124"/>
            <a:ext cx="3924430" cy="2943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27814" y="3043121"/>
            <a:ext cx="3924431" cy="2943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5807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6645" y="380541"/>
            <a:ext cx="5657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DOWNLOAD SOFTWARE AND PREPARE SD CARD FOR USE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72342"/>
            <a:ext cx="345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DOWNLOAD IMAGING SOFTWARE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41674"/>
            <a:ext cx="12037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Visit </a:t>
            </a:r>
            <a:r>
              <a:rPr lang="en-GB" b="1" dirty="0" smtClean="0">
                <a:solidFill>
                  <a:srgbClr val="FF0000"/>
                </a:solidFill>
                <a:hlinkClick r:id="rId3"/>
              </a:rPr>
              <a:t>https://www.raspberrypi.com/software/</a:t>
            </a:r>
            <a:r>
              <a:rPr lang="en-GB" b="1" dirty="0" smtClean="0">
                <a:solidFill>
                  <a:srgbClr val="FF0000"/>
                </a:solidFill>
              </a:rPr>
              <a:t> and download the Raspberry Pi Imager Software for your computer Operating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System (Windows, Apple Mac, Linux). Windows installer called </a:t>
            </a:r>
            <a:r>
              <a:rPr lang="en-GB" b="1" dirty="0" smtClean="0"/>
              <a:t>imager_1.8.5.exe</a:t>
            </a:r>
            <a:r>
              <a:rPr lang="en-GB" b="1" dirty="0" smtClean="0">
                <a:solidFill>
                  <a:srgbClr val="FF0000"/>
                </a:solidFill>
              </a:rPr>
              <a:t>. Run the installer file and install the Imager</a:t>
            </a:r>
          </a:p>
          <a:p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b="1" dirty="0" smtClean="0">
                <a:solidFill>
                  <a:srgbClr val="FF0000"/>
                </a:solidFill>
              </a:rPr>
              <a:t>oftware.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708" y="2056474"/>
            <a:ext cx="3178346" cy="2246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414058"/>
            <a:ext cx="583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DOWNLOAD PI-STAR SOFTWARE IMAGE FOR RASPBERRY Pi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46559"/>
            <a:ext cx="11877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Visit </a:t>
            </a:r>
            <a:r>
              <a:rPr lang="en-GB" b="1" dirty="0" smtClean="0">
                <a:solidFill>
                  <a:srgbClr val="FF0000"/>
                </a:solidFill>
                <a:hlinkClick r:id="rId5"/>
              </a:rPr>
              <a:t>https://www.pistar.uk/downloads</a:t>
            </a:r>
            <a:r>
              <a:rPr lang="en-GB" b="1" dirty="0" smtClean="0">
                <a:solidFill>
                  <a:srgbClr val="FF0000"/>
                </a:solidFill>
              </a:rPr>
              <a:t> and download the correct Raspberry Pi Operating System image file for the type of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Raspberry Pi which you have.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271" y="5059627"/>
            <a:ext cx="4779654" cy="17728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2592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8911" y="380541"/>
            <a:ext cx="624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DOWNLOAD SOFTWARE AND PREPARE SD CARD FOR USE…cont.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49873"/>
            <a:ext cx="3651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UNZIP RASPBERRY PI OS IMAGE FILE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6" y="1119205"/>
            <a:ext cx="12505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downloaded file from the Pi-STAR website, </a:t>
            </a:r>
            <a:r>
              <a:rPr lang="en-GB" b="1" dirty="0" smtClean="0"/>
              <a:t>Pi-Star_RPi_V4.2.1_17-Feb-2024.zip</a:t>
            </a:r>
            <a:r>
              <a:rPr lang="en-GB" b="1" dirty="0" smtClean="0">
                <a:solidFill>
                  <a:srgbClr val="FF0000"/>
                </a:solidFill>
              </a:rPr>
              <a:t> will need to be unzipped and it will contain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software image file </a:t>
            </a:r>
            <a:r>
              <a:rPr lang="en-GB" b="1" dirty="0" smtClean="0"/>
              <a:t>Pi-Star_RPi_V4.2.1_17-Feb-2024.img</a:t>
            </a:r>
            <a:r>
              <a:rPr lang="en-GB" b="1" dirty="0" smtClean="0">
                <a:solidFill>
                  <a:srgbClr val="FF0000"/>
                </a:solidFill>
              </a:rPr>
              <a:t>. We’ll now use this file to create the Operating System boot drive</a:t>
            </a:r>
          </a:p>
          <a:p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b="1" dirty="0" smtClean="0">
                <a:solidFill>
                  <a:srgbClr val="FF0000"/>
                </a:solidFill>
              </a:rPr>
              <a:t>n the Micro SD Card for the Raspberry Pi.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27201"/>
            <a:ext cx="300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‘IMAGE’ THE MICRO SD CARD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96533"/>
            <a:ext cx="12102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Insert the Micro SD Card in to you computer and start the Raspberry Pi Imager software which you previously downloaded.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Select the correct model of Raspberry Pi which you have, then select ‘Custom’ for the Operating System and locate the image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file, </a:t>
            </a:r>
            <a:r>
              <a:rPr lang="en-GB" b="1" dirty="0" smtClean="0"/>
              <a:t>Pi-Star_RPi_V4.2.1_17-Feb-2024.img</a:t>
            </a:r>
            <a:r>
              <a:rPr lang="en-GB" b="1" dirty="0" smtClean="0">
                <a:solidFill>
                  <a:srgbClr val="FF0000"/>
                </a:solidFill>
              </a:rPr>
              <a:t>, which you have just unzipped. Finally select the Micro SD Card from the Storage</a:t>
            </a:r>
          </a:p>
          <a:p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b="1" dirty="0" smtClean="0">
                <a:solidFill>
                  <a:srgbClr val="FF0000"/>
                </a:solidFill>
              </a:rPr>
              <a:t>ption. Click ‘NEXT’ and follow the instructions. This imaging process can take up to 20 minutes to complete. Be patient.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704" y="4026592"/>
            <a:ext cx="5274085" cy="2790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618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0"/>
            <a:ext cx="2377646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7114" y="380541"/>
            <a:ext cx="751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BOOTING UP YOUR RASPBERRY Pi &amp; MMDVM HOTSPOT FOR THE FIRST TIME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7941" y="749873"/>
            <a:ext cx="362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Insert Micro SD Card &amp; Apply Power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941" y="1012340"/>
            <a:ext cx="109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Be careful to put the SD Card in the right way up (gold pins down). Don’t force it, just push until it stops (no click).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Attach power to the first Micro-USB port on the right, for a Raspberry Pi Zero (check PWR port on other models).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36" y="1801772"/>
            <a:ext cx="9440057" cy="4880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Author: Dom Wilkinson, 2E0WHQ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0001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2177</Words>
  <Application>Microsoft Office PowerPoint</Application>
  <PresentationFormat>Widescreen</PresentationFormat>
  <Paragraphs>237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</dc:creator>
  <cp:lastModifiedBy>Dom</cp:lastModifiedBy>
  <cp:revision>113</cp:revision>
  <dcterms:created xsi:type="dcterms:W3CDTF">2025-01-06T17:55:20Z</dcterms:created>
  <dcterms:modified xsi:type="dcterms:W3CDTF">2025-01-09T17:55:12Z</dcterms:modified>
</cp:coreProperties>
</file>