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4" autoAdjust="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9A12-7510-49C3-984A-6E266CD2F41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0AA8-848D-4A46-8CEC-925D97470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684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9A12-7510-49C3-984A-6E266CD2F41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0AA8-848D-4A46-8CEC-925D97470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14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9A12-7510-49C3-984A-6E266CD2F41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0AA8-848D-4A46-8CEC-925D97470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977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9A12-7510-49C3-984A-6E266CD2F41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0AA8-848D-4A46-8CEC-925D97470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421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9A12-7510-49C3-984A-6E266CD2F41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0AA8-848D-4A46-8CEC-925D97470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731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9A12-7510-49C3-984A-6E266CD2F41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0AA8-848D-4A46-8CEC-925D97470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675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9A12-7510-49C3-984A-6E266CD2F41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0AA8-848D-4A46-8CEC-925D97470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325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9A12-7510-49C3-984A-6E266CD2F41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0AA8-848D-4A46-8CEC-925D97470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48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9A12-7510-49C3-984A-6E266CD2F41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0AA8-848D-4A46-8CEC-925D97470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10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9A12-7510-49C3-984A-6E266CD2F41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0AA8-848D-4A46-8CEC-925D97470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335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9A12-7510-49C3-984A-6E266CD2F41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0AA8-848D-4A46-8CEC-925D97470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704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89A12-7510-49C3-984A-6E266CD2F410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70AA8-848D-4A46-8CEC-925D97470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00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eshtastic.org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lasher.meshtastic.org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gs.com/" TargetMode="External"/><Relationship Id="rId7" Type="http://schemas.openxmlformats.org/officeDocument/2006/relationships/hyperlink" Target="https://t.me/joinchat/DmYSElZahiJGwHX6jCzB3Q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ithub.com/G4lile0/tinyGS" TargetMode="External"/><Relationship Id="rId5" Type="http://schemas.openxmlformats.org/officeDocument/2006/relationships/image" Target="../media/image21.png"/><Relationship Id="rId4" Type="http://schemas.openxmlformats.org/officeDocument/2006/relationships/hyperlink" Target="https://installer.tinygs.com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dsb.im/home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619" y="1541318"/>
            <a:ext cx="4572000" cy="1447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76295" y="3451033"/>
            <a:ext cx="3601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Microcontrollers &amp; Microcomputers</a:t>
            </a:r>
            <a:endParaRPr lang="en-GB" b="1" dirty="0"/>
          </a:p>
        </p:txBody>
      </p:sp>
      <p:sp>
        <p:nvSpPr>
          <p:cNvPr id="6" name="Rectangle 5"/>
          <p:cNvSpPr/>
          <p:nvPr/>
        </p:nvSpPr>
        <p:spPr>
          <a:xfrm>
            <a:off x="5138774" y="4343213"/>
            <a:ext cx="1876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By Dom, M9WHQ</a:t>
            </a:r>
            <a:endParaRPr lang="en-GB" b="1" dirty="0"/>
          </a:p>
        </p:txBody>
      </p:sp>
      <p:sp>
        <p:nvSpPr>
          <p:cNvPr id="7" name="Rectangle 6"/>
          <p:cNvSpPr/>
          <p:nvPr/>
        </p:nvSpPr>
        <p:spPr>
          <a:xfrm>
            <a:off x="4698044" y="3864698"/>
            <a:ext cx="2835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3 </a:t>
            </a:r>
            <a:r>
              <a:rPr lang="en-GB" b="1" dirty="0" smtClean="0"/>
              <a:t>Quick, </a:t>
            </a:r>
            <a:r>
              <a:rPr lang="en-GB" b="1" dirty="0" smtClean="0"/>
              <a:t>10-Minute Projects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68722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354" y="0"/>
            <a:ext cx="2377646" cy="749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6541" y="374936"/>
            <a:ext cx="484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PROJECT </a:t>
            </a:r>
            <a:r>
              <a:rPr lang="en-GB" b="1" u="sng" dirty="0" smtClean="0"/>
              <a:t>3 </a:t>
            </a:r>
            <a:r>
              <a:rPr lang="en-GB" b="1" u="sng" dirty="0"/>
              <a:t>– </a:t>
            </a:r>
            <a:r>
              <a:rPr lang="en-GB" b="1" u="sng" dirty="0" smtClean="0"/>
              <a:t>MESHTASTIC ‘OFF GRID’ </a:t>
            </a:r>
            <a:r>
              <a:rPr lang="en-GB" b="1" u="sng" dirty="0" err="1" smtClean="0"/>
              <a:t>LoRa</a:t>
            </a:r>
            <a:r>
              <a:rPr lang="en-GB" b="1" u="sng" dirty="0" smtClean="0"/>
              <a:t> NODE</a:t>
            </a:r>
            <a:endParaRPr lang="en-GB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20617" y="949099"/>
            <a:ext cx="284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5"/>
                </a:solidFill>
              </a:rPr>
              <a:t>Parts Required For Project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5728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Author: Dom Wilkinson, M9WHQ</a:t>
            </a:r>
            <a:endParaRPr lang="en-GB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54" y="2052086"/>
            <a:ext cx="1548518" cy="1091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951" y="1315628"/>
            <a:ext cx="2054530" cy="20545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9322" y="1315628"/>
            <a:ext cx="6358679" cy="20545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39322" y="3367355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USB C Cable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93886" y="3367355"/>
            <a:ext cx="2029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70C0"/>
                </a:solidFill>
              </a:rPr>
              <a:t>Heltec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  <a:r>
              <a:rPr lang="en-GB" dirty="0" err="1" smtClean="0">
                <a:solidFill>
                  <a:srgbClr val="0070C0"/>
                </a:solidFill>
              </a:rPr>
              <a:t>LoRa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smtClean="0">
                <a:solidFill>
                  <a:srgbClr val="0070C0"/>
                </a:solidFill>
              </a:rPr>
              <a:t>32 V3</a:t>
            </a:r>
          </a:p>
          <a:p>
            <a:r>
              <a:rPr lang="en-GB" dirty="0">
                <a:solidFill>
                  <a:srgbClr val="0070C0"/>
                </a:solidFill>
              </a:rPr>
              <a:t>8</a:t>
            </a:r>
            <a:r>
              <a:rPr lang="en-GB" dirty="0" smtClean="0">
                <a:solidFill>
                  <a:srgbClr val="0070C0"/>
                </a:solidFill>
              </a:rPr>
              <a:t>63-928Mhz Board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2075" y="3367355"/>
            <a:ext cx="2984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SMA RF Adapter Cable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</a:rPr>
              <a:t>Connector To Match Antenna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59055" y="3367355"/>
            <a:ext cx="179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868Mhz Antenna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23" y="3367355"/>
            <a:ext cx="1969179" cy="4938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9161" y="4013686"/>
            <a:ext cx="108587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/>
              <a:t>Any laptop or computer will do, as long as it’s connected to the Internet, has a browser and a USB port.</a:t>
            </a:r>
          </a:p>
          <a:p>
            <a:pPr algn="just"/>
            <a:r>
              <a:rPr lang="en-GB" dirty="0" smtClean="0"/>
              <a:t>The USB cable is used to power and program the </a:t>
            </a:r>
            <a:r>
              <a:rPr lang="en-GB" dirty="0" err="1" smtClean="0"/>
              <a:t>Heltec</a:t>
            </a:r>
            <a:r>
              <a:rPr lang="en-GB" dirty="0" smtClean="0"/>
              <a:t> </a:t>
            </a:r>
            <a:r>
              <a:rPr lang="en-GB" dirty="0" err="1" smtClean="0"/>
              <a:t>LoRa</a:t>
            </a:r>
            <a:r>
              <a:rPr lang="en-GB" dirty="0" smtClean="0"/>
              <a:t> board. Once programmed, you use a 1A USB PSU to power the board. </a:t>
            </a:r>
            <a:r>
              <a:rPr lang="en-GB" b="1" dirty="0" smtClean="0">
                <a:solidFill>
                  <a:srgbClr val="FF0000"/>
                </a:solidFill>
              </a:rPr>
              <a:t>DO NOT USE A HIGH AMPERAGE PSU (2A Max.) OTHERWISE YOU WILL FRY THE HELTEC BOARD.</a:t>
            </a:r>
          </a:p>
          <a:p>
            <a:pPr algn="just"/>
            <a:endParaRPr lang="en-GB" dirty="0" smtClean="0"/>
          </a:p>
          <a:p>
            <a:pPr algn="just"/>
            <a:r>
              <a:rPr lang="en-GB" dirty="0" smtClean="0"/>
              <a:t>Connect an antenna to the </a:t>
            </a:r>
            <a:r>
              <a:rPr lang="en-GB" dirty="0" err="1" smtClean="0"/>
              <a:t>Heltec</a:t>
            </a:r>
            <a:r>
              <a:rPr lang="en-GB" dirty="0" smtClean="0"/>
              <a:t> </a:t>
            </a:r>
            <a:r>
              <a:rPr lang="en-GB" dirty="0" err="1" smtClean="0"/>
              <a:t>LoRa</a:t>
            </a:r>
            <a:r>
              <a:rPr lang="en-GB" dirty="0" smtClean="0"/>
              <a:t> board </a:t>
            </a:r>
            <a:r>
              <a:rPr lang="en-GB" b="1" dirty="0" smtClean="0">
                <a:solidFill>
                  <a:srgbClr val="FF0000"/>
                </a:solidFill>
              </a:rPr>
              <a:t>BEFORE</a:t>
            </a:r>
            <a:r>
              <a:rPr lang="en-GB" dirty="0" smtClean="0"/>
              <a:t> you power it up. Treat these boards like a transceiver and</a:t>
            </a:r>
          </a:p>
          <a:p>
            <a:pPr algn="just"/>
            <a:r>
              <a:rPr lang="en-GB" b="1" dirty="0" smtClean="0">
                <a:solidFill>
                  <a:srgbClr val="FF0000"/>
                </a:solidFill>
              </a:rPr>
              <a:t>ALWAYS</a:t>
            </a:r>
            <a:r>
              <a:rPr lang="en-GB" dirty="0" smtClean="0"/>
              <a:t> have an antenna attached. If it accidentally goes in to transmit with no antenna attached, then it can</a:t>
            </a:r>
          </a:p>
          <a:p>
            <a:pPr algn="just"/>
            <a:r>
              <a:rPr lang="en-GB" dirty="0"/>
              <a:t>o</a:t>
            </a:r>
            <a:r>
              <a:rPr lang="en-GB" dirty="0" smtClean="0"/>
              <a:t>verheat and will damage the board.</a:t>
            </a:r>
          </a:p>
          <a:p>
            <a:pPr algn="just"/>
            <a:endParaRPr lang="en-GB" dirty="0"/>
          </a:p>
          <a:p>
            <a:pPr algn="just"/>
            <a:r>
              <a:rPr lang="en-GB" dirty="0" smtClean="0"/>
              <a:t>The </a:t>
            </a:r>
            <a:r>
              <a:rPr lang="en-GB" dirty="0" err="1" smtClean="0"/>
              <a:t>Heltec</a:t>
            </a:r>
            <a:r>
              <a:rPr lang="en-GB" dirty="0" smtClean="0"/>
              <a:t> board comes with either a ‘wire wound’ or ‘stubby’ SMA antenna. The ‘wire wound’ antenna is for handheld devices. You can also get a miniature 3.7V </a:t>
            </a:r>
            <a:r>
              <a:rPr lang="en-GB" dirty="0" err="1" smtClean="0"/>
              <a:t>LiPo</a:t>
            </a:r>
            <a:r>
              <a:rPr lang="en-GB" dirty="0" smtClean="0"/>
              <a:t> battery for handheld units.</a:t>
            </a:r>
          </a:p>
        </p:txBody>
      </p:sp>
    </p:spTree>
    <p:extLst>
      <p:ext uri="{BB962C8B-B14F-4D97-AF65-F5344CB8AC3E}">
        <p14:creationId xmlns:p14="http://schemas.microsoft.com/office/powerpoint/2010/main" val="114402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4354" y="0"/>
            <a:ext cx="2377646" cy="749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0501" y="374936"/>
            <a:ext cx="4818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PROJECT 3 – MESHTASTIC ‘OFF GRID’ </a:t>
            </a:r>
            <a:r>
              <a:rPr lang="en-GB" b="1" u="sng" dirty="0" err="1"/>
              <a:t>LoRa</a:t>
            </a:r>
            <a:r>
              <a:rPr lang="en-GB" b="1" u="sng" dirty="0"/>
              <a:t> NODE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1884" y="744268"/>
            <a:ext cx="2364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5"/>
                </a:solidFill>
              </a:rPr>
              <a:t>WHAT IS </a:t>
            </a:r>
            <a:r>
              <a:rPr lang="en-GB" b="1" dirty="0" smtClean="0">
                <a:solidFill>
                  <a:schemeClr val="accent5"/>
                </a:solidFill>
              </a:rPr>
              <a:t>MESHTASTIC?</a:t>
            </a:r>
            <a:endParaRPr lang="en-GB" b="1" dirty="0">
              <a:solidFill>
                <a:schemeClr val="accent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5728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Author: Dom Wilkinson, M9WHQ</a:t>
            </a:r>
            <a:endParaRPr lang="en-GB" sz="800" dirty="0"/>
          </a:p>
        </p:txBody>
      </p:sp>
      <p:pic>
        <p:nvPicPr>
          <p:cNvPr id="12" name="audiocleaner_20251125_220117_f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3553" y="1113600"/>
            <a:ext cx="10212266" cy="57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4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1807" y="455355"/>
            <a:ext cx="4818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/>
              <a:t>PROJECT 3 – MESHTASTIC ‘OFF GRID’ </a:t>
            </a:r>
            <a:r>
              <a:rPr lang="en-GB" b="1" u="sng" dirty="0" err="1"/>
              <a:t>LoRa</a:t>
            </a:r>
            <a:r>
              <a:rPr lang="en-GB" b="1" u="sng" dirty="0"/>
              <a:t> NODE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354" y="0"/>
            <a:ext cx="2377646" cy="7498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749873"/>
            <a:ext cx="4037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5"/>
                </a:solidFill>
              </a:rPr>
              <a:t>WHAT IS MESHTASTIC</a:t>
            </a:r>
            <a:r>
              <a:rPr lang="en-GB" b="1" dirty="0" smtClean="0">
                <a:solidFill>
                  <a:schemeClr val="accent5"/>
                </a:solidFill>
              </a:rPr>
              <a:t>? – QUICK RECAP…</a:t>
            </a:r>
            <a:endParaRPr lang="en-GB" b="1" dirty="0">
              <a:solidFill>
                <a:schemeClr val="accent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5728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Author: Dom Wilkinson, M9WHQ</a:t>
            </a:r>
            <a:endParaRPr lang="en-GB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810579" y="1653634"/>
            <a:ext cx="107608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Operates on 868Mhz.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Licence Free.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Completely ‘Off Grid’ no dependency on Internet of GSM Mobile network.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With GPS attached it can be used for both tracking and messaging.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All nodes act as a message relay and form a mesh between themselves.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Cheap to setup and easy to operate.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The more nodes there are, the better the mesh will operate. Swindon’s mesh is growing almost daily.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Nodes mounted at height will improve the mesh coverage.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0579" y="5145924"/>
            <a:ext cx="5412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hlinkClick r:id="rId3"/>
              </a:rPr>
              <a:t>https://meshtastic.org</a:t>
            </a:r>
            <a:r>
              <a:rPr lang="en-GB" b="1" dirty="0" smtClean="0">
                <a:solidFill>
                  <a:srgbClr val="0070C0"/>
                </a:solidFill>
                <a:hlinkClick r:id="rId3"/>
              </a:rPr>
              <a:t>/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dirty="0" smtClean="0"/>
              <a:t>- The main </a:t>
            </a:r>
            <a:r>
              <a:rPr lang="en-GB" dirty="0" err="1" smtClean="0"/>
              <a:t>Meshtastic</a:t>
            </a:r>
            <a:r>
              <a:rPr lang="en-GB" dirty="0" smtClean="0"/>
              <a:t> website.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1447" y="5515256"/>
            <a:ext cx="10431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hlinkClick r:id="rId4"/>
              </a:rPr>
              <a:t>https://flasher.meshtastic.org</a:t>
            </a:r>
            <a:r>
              <a:rPr lang="en-GB" b="1" dirty="0" smtClean="0">
                <a:hlinkClick r:id="rId4"/>
              </a:rPr>
              <a:t>/</a:t>
            </a:r>
            <a:r>
              <a:rPr lang="en-GB" b="1" dirty="0" smtClean="0"/>
              <a:t> </a:t>
            </a:r>
            <a:r>
              <a:rPr lang="en-GB" dirty="0" smtClean="0"/>
              <a:t>- Simple to use Internet based site used to ‘Flash’ your ESP32 </a:t>
            </a:r>
            <a:r>
              <a:rPr lang="en-GB" dirty="0" err="1" smtClean="0"/>
              <a:t>LoRa</a:t>
            </a:r>
            <a:r>
              <a:rPr lang="en-GB" dirty="0" smtClean="0"/>
              <a:t> Hardware.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4892" y="6253920"/>
            <a:ext cx="44646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chemeClr val="accent4"/>
                </a:solidFill>
                <a:effectLst/>
              </a:rPr>
              <a:t>LIVE BUILD &amp; DEMO</a:t>
            </a:r>
            <a:endParaRPr lang="en-US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631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354" y="0"/>
            <a:ext cx="2377646" cy="7498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5728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Author: Dom Wilkinson, M9WHQ</a:t>
            </a:r>
            <a:endParaRPr lang="en-GB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1572866" y="2005966"/>
            <a:ext cx="95470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accent5"/>
                </a:solidFill>
              </a:rPr>
              <a:t>THANK YOU FOR WATCHING</a:t>
            </a:r>
          </a:p>
          <a:p>
            <a:pPr algn="ctr"/>
            <a:endParaRPr lang="en-GB" sz="2000" b="1" dirty="0">
              <a:solidFill>
                <a:schemeClr val="accent5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accent5"/>
                </a:solidFill>
              </a:rPr>
              <a:t>I HOPE THESE PROJECTS AND PRESENTATION WILL INSPIRE YOU TO TRY THEM YOURSELF</a:t>
            </a:r>
            <a:endParaRPr lang="en-GB" sz="2000" b="1" dirty="0">
              <a:solidFill>
                <a:schemeClr val="accent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7127" y="3569836"/>
            <a:ext cx="3938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0000"/>
                </a:solidFill>
              </a:rPr>
              <a:t>ANY QUESTIONS?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3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133" y="0"/>
            <a:ext cx="2374867" cy="7504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7444" y="381126"/>
            <a:ext cx="250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PRESENTATION AGENDA</a:t>
            </a:r>
            <a:endParaRPr lang="en-GB" b="1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662556" y="750458"/>
            <a:ext cx="3180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5"/>
                </a:solidFill>
              </a:rPr>
              <a:t>What will this talk be covering?</a:t>
            </a:r>
            <a:endParaRPr lang="en-GB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984" y="1353672"/>
            <a:ext cx="3379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Brief Introduction To Each Project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44114" y="1356404"/>
            <a:ext cx="79917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GB" dirty="0" smtClean="0"/>
              <a:t>- I’ll describe each project and its practical use. Due to time limitations, there will</a:t>
            </a:r>
          </a:p>
          <a:p>
            <a:pPr algn="just"/>
            <a:r>
              <a:rPr lang="en-GB" dirty="0"/>
              <a:t>n</a:t>
            </a:r>
            <a:r>
              <a:rPr lang="en-GB" dirty="0" smtClean="0"/>
              <a:t>ot be a full, in-depth, deep-dive in to every project, but enough information to get</a:t>
            </a:r>
          </a:p>
          <a:p>
            <a:pPr algn="just"/>
            <a:r>
              <a:rPr lang="en-GB" dirty="0" smtClean="0"/>
              <a:t>you going. </a:t>
            </a:r>
            <a:r>
              <a:rPr lang="en-GB" b="1" dirty="0" smtClean="0">
                <a:solidFill>
                  <a:srgbClr val="9933FF"/>
                </a:solidFill>
              </a:rPr>
              <a:t>NO PREVIOUS EXPERIENCE IS REQUIRED.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914452" y="3116830"/>
            <a:ext cx="6640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 I’ll explain what Hardware and Software is required for each project.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5728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Author: Dom Wilkinson, M9WHQ</a:t>
            </a:r>
            <a:endParaRPr lang="en-GB" sz="800" dirty="0"/>
          </a:p>
        </p:txBody>
      </p:sp>
      <p:sp>
        <p:nvSpPr>
          <p:cNvPr id="21" name="TextBox 20"/>
          <p:cNvSpPr txBox="1"/>
          <p:nvPr/>
        </p:nvSpPr>
        <p:spPr>
          <a:xfrm>
            <a:off x="672733" y="3116830"/>
            <a:ext cx="317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Hardware &amp; Software Required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4409" y="4323258"/>
            <a:ext cx="336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Practical Demonstration Of Setup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14452" y="4323258"/>
            <a:ext cx="82758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 I’ll demonstrate how to build, setup and configure each project. Due to time</a:t>
            </a:r>
          </a:p>
          <a:p>
            <a:r>
              <a:rPr lang="en-GB" dirty="0"/>
              <a:t>l</a:t>
            </a:r>
            <a:r>
              <a:rPr lang="en-GB" dirty="0" smtClean="0"/>
              <a:t>imitations, some of the steps may be abridged, but where possible, </a:t>
            </a:r>
            <a:r>
              <a:rPr lang="en-GB" dirty="0" smtClean="0"/>
              <a:t>I’ll </a:t>
            </a:r>
            <a:r>
              <a:rPr lang="en-GB" dirty="0" smtClean="0"/>
              <a:t>show the entire</a:t>
            </a:r>
          </a:p>
          <a:p>
            <a:r>
              <a:rPr lang="en-GB" dirty="0"/>
              <a:t>b</a:t>
            </a:r>
            <a:r>
              <a:rPr lang="en-GB" dirty="0" smtClean="0"/>
              <a:t>uild process to </a:t>
            </a:r>
            <a:r>
              <a:rPr lang="en-GB" dirty="0" smtClean="0"/>
              <a:t>demonstrate</a:t>
            </a:r>
            <a:r>
              <a:rPr lang="en-GB" dirty="0" smtClean="0"/>
              <a:t> </a:t>
            </a:r>
            <a:r>
              <a:rPr lang="en-GB" dirty="0" smtClean="0"/>
              <a:t>how easy it is to have a go at building </a:t>
            </a:r>
            <a:r>
              <a:rPr lang="en-GB" dirty="0" smtClean="0"/>
              <a:t>each project.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94560" y="5852534"/>
            <a:ext cx="381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What Projects Are We Going To Build?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14452" y="5852534"/>
            <a:ext cx="5918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 </a:t>
            </a:r>
            <a:r>
              <a:rPr lang="en-GB" b="1" dirty="0" err="1" smtClean="0">
                <a:solidFill>
                  <a:schemeClr val="accent5"/>
                </a:solidFill>
              </a:rPr>
              <a:t>TinyGS</a:t>
            </a:r>
            <a:r>
              <a:rPr lang="en-GB" b="1" dirty="0" smtClean="0">
                <a:solidFill>
                  <a:schemeClr val="accent5"/>
                </a:solidFill>
              </a:rPr>
              <a:t> Satellite Ground Receiving Station</a:t>
            </a:r>
          </a:p>
          <a:p>
            <a:r>
              <a:rPr lang="en-GB" dirty="0" smtClean="0"/>
              <a:t>- </a:t>
            </a:r>
            <a:r>
              <a:rPr lang="en-GB" b="1" dirty="0" smtClean="0">
                <a:solidFill>
                  <a:schemeClr val="accent5"/>
                </a:solidFill>
              </a:rPr>
              <a:t>3-in-1 ADS-B, ACARS &amp; Radiosonde Receiving Station</a:t>
            </a:r>
          </a:p>
          <a:p>
            <a:r>
              <a:rPr lang="en-GB" dirty="0" smtClean="0"/>
              <a:t>- </a:t>
            </a:r>
            <a:r>
              <a:rPr lang="en-GB" b="1" dirty="0" err="1" smtClean="0">
                <a:solidFill>
                  <a:schemeClr val="accent5"/>
                </a:solidFill>
              </a:rPr>
              <a:t>Meshtastic</a:t>
            </a:r>
            <a:r>
              <a:rPr lang="en-GB" b="1" dirty="0" smtClean="0">
                <a:solidFill>
                  <a:schemeClr val="accent5"/>
                </a:solidFill>
              </a:rPr>
              <a:t> </a:t>
            </a:r>
            <a:r>
              <a:rPr lang="en-GB" b="1" dirty="0" err="1" smtClean="0">
                <a:solidFill>
                  <a:schemeClr val="accent5"/>
                </a:solidFill>
              </a:rPr>
              <a:t>LoRa</a:t>
            </a:r>
            <a:r>
              <a:rPr lang="en-GB" b="1" dirty="0" smtClean="0">
                <a:solidFill>
                  <a:schemeClr val="accent5"/>
                </a:solidFill>
              </a:rPr>
              <a:t> Licence-Free Tracking &amp; Messaging Device</a:t>
            </a:r>
          </a:p>
        </p:txBody>
      </p:sp>
    </p:spTree>
    <p:extLst>
      <p:ext uri="{BB962C8B-B14F-4D97-AF65-F5344CB8AC3E}">
        <p14:creationId xmlns:p14="http://schemas.microsoft.com/office/powerpoint/2010/main" val="366491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354" y="0"/>
            <a:ext cx="2377646" cy="7498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37993" y="380541"/>
            <a:ext cx="5557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WHAT ARE MICROCONTROLLERS &amp; MICROCOMPUTERS?</a:t>
            </a:r>
            <a:endParaRPr lang="en-GB" b="1" u="sng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0"/>
            <a:ext cx="15728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Author: Dom Wilkinson, M9WHQ</a:t>
            </a:r>
            <a:endParaRPr lang="en-GB" sz="800" dirty="0"/>
          </a:p>
        </p:txBody>
      </p:sp>
      <p:sp>
        <p:nvSpPr>
          <p:cNvPr id="33" name="TextBox 32"/>
          <p:cNvSpPr txBox="1"/>
          <p:nvPr/>
        </p:nvSpPr>
        <p:spPr>
          <a:xfrm>
            <a:off x="464984" y="1224658"/>
            <a:ext cx="176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>
                <a:solidFill>
                  <a:srgbClr val="FF0000"/>
                </a:solidFill>
              </a:rPr>
              <a:t>Microcontrollers</a:t>
            </a:r>
            <a:endParaRPr lang="en-GB" b="1" u="sng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4984" y="1593990"/>
            <a:ext cx="10254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 microcontroller is a small computer on a single integrated circuit (IC) that contains a processor, </a:t>
            </a:r>
            <a:r>
              <a:rPr lang="en-GB" dirty="0" smtClean="0"/>
              <a:t>memory</a:t>
            </a:r>
          </a:p>
          <a:p>
            <a:r>
              <a:rPr lang="en-GB" dirty="0" smtClean="0"/>
              <a:t>and </a:t>
            </a:r>
            <a:r>
              <a:rPr lang="en-GB" dirty="0"/>
              <a:t>programmable input/output (I/O) peripherals. They are used in embedded systems to perform a </a:t>
            </a:r>
            <a:r>
              <a:rPr lang="en-GB" dirty="0" smtClean="0"/>
              <a:t>single,</a:t>
            </a:r>
          </a:p>
          <a:p>
            <a:r>
              <a:rPr lang="en-GB" dirty="0" smtClean="0"/>
              <a:t>specific </a:t>
            </a:r>
            <a:r>
              <a:rPr lang="en-GB" dirty="0"/>
              <a:t>task </a:t>
            </a:r>
            <a:r>
              <a:rPr lang="en-GB" dirty="0" smtClean="0"/>
              <a:t>repeatedly.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0" y="2517320"/>
            <a:ext cx="3114309" cy="3114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93" y="2198076"/>
            <a:ext cx="3906367" cy="3906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253" y="2198076"/>
            <a:ext cx="4106008" cy="410600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74937" y="6185627"/>
            <a:ext cx="143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Arduino UNO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5215771" y="6185627"/>
            <a:ext cx="75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ESP32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8496958" y="6185627"/>
            <a:ext cx="2838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ESP32 With Embedded </a:t>
            </a:r>
            <a:r>
              <a:rPr lang="en-GB" dirty="0" err="1" smtClean="0"/>
              <a:t>LoRa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892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354" y="0"/>
            <a:ext cx="2377646" cy="749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26743" y="386543"/>
            <a:ext cx="5557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WHAT ARE MICROCONTROLLERS &amp; MICROCOMPUTERS?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5728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Author: Dom Wilkinson, M9WHQ</a:t>
            </a:r>
            <a:endParaRPr lang="en-GB" sz="800" dirty="0"/>
          </a:p>
        </p:txBody>
      </p:sp>
      <p:sp>
        <p:nvSpPr>
          <p:cNvPr id="15" name="TextBox 14"/>
          <p:cNvSpPr txBox="1"/>
          <p:nvPr/>
        </p:nvSpPr>
        <p:spPr>
          <a:xfrm>
            <a:off x="464984" y="1224658"/>
            <a:ext cx="166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>
                <a:solidFill>
                  <a:srgbClr val="FF0000"/>
                </a:solidFill>
              </a:rPr>
              <a:t>Microcomputer</a:t>
            </a:r>
            <a:endParaRPr lang="en-GB" b="1" u="sng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984" y="1593990"/>
            <a:ext cx="112555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 </a:t>
            </a:r>
            <a:r>
              <a:rPr lang="en-GB" dirty="0" smtClean="0"/>
              <a:t>microcomputer simply used to mean a small computer, however as technology has advanced and more components</a:t>
            </a:r>
          </a:p>
          <a:p>
            <a:r>
              <a:rPr lang="en-GB" dirty="0"/>
              <a:t>c</a:t>
            </a:r>
            <a:r>
              <a:rPr lang="en-GB" dirty="0" smtClean="0"/>
              <a:t>an be placed on a single board the term Single Board Computer (SBC) has become more common place. SBCs will</a:t>
            </a:r>
          </a:p>
          <a:p>
            <a:r>
              <a:rPr lang="en-GB" dirty="0"/>
              <a:t>u</a:t>
            </a:r>
            <a:r>
              <a:rPr lang="en-GB" dirty="0" smtClean="0"/>
              <a:t>sually use a common UNIX (Linux) based Operating System (OS).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3" y="2839169"/>
            <a:ext cx="3056792" cy="30567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415" y="2667629"/>
            <a:ext cx="5088032" cy="33998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522" y="2684584"/>
            <a:ext cx="4211085" cy="30115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6602" y="6069149"/>
            <a:ext cx="220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Raspberry Pi Zero 2W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5096862" y="6069149"/>
            <a:ext cx="1529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Raspberry Pi 4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9599250" y="6067502"/>
            <a:ext cx="1261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Orange Pi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077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354" y="0"/>
            <a:ext cx="2377646" cy="749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5140" y="380541"/>
            <a:ext cx="3347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THE HARDWARE WE’LL BE USING</a:t>
            </a:r>
            <a:endParaRPr lang="en-GB" b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5728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Author: Dom Wilkinson, M9WHQ</a:t>
            </a:r>
            <a:endParaRPr lang="en-GB" sz="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2" y="993530"/>
            <a:ext cx="1811215" cy="18112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5" y="2568785"/>
            <a:ext cx="2028092" cy="20280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948" y="2618386"/>
            <a:ext cx="2886652" cy="19288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9" y="5029200"/>
            <a:ext cx="2381439" cy="17295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00600" y="1575971"/>
            <a:ext cx="7342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Heltec</a:t>
            </a:r>
            <a:r>
              <a:rPr lang="en-GB" dirty="0" smtClean="0"/>
              <a:t> ESP32, </a:t>
            </a:r>
            <a:r>
              <a:rPr lang="en-GB" dirty="0" err="1" smtClean="0"/>
              <a:t>LoRa</a:t>
            </a:r>
            <a:r>
              <a:rPr lang="en-GB" dirty="0" smtClean="0"/>
              <a:t> 32, V3 Board. ESP32 with embedded </a:t>
            </a:r>
            <a:r>
              <a:rPr lang="en-GB" dirty="0" err="1" smtClean="0"/>
              <a:t>LoRa</a:t>
            </a:r>
            <a:r>
              <a:rPr lang="en-GB" dirty="0" smtClean="0"/>
              <a:t>. Comes in two</a:t>
            </a:r>
          </a:p>
          <a:p>
            <a:r>
              <a:rPr lang="en-GB" dirty="0"/>
              <a:t>d</a:t>
            </a:r>
            <a:r>
              <a:rPr lang="en-GB" dirty="0" smtClean="0"/>
              <a:t>ifferent frequency versions: 433-510Mhz, 863-928Mhz. Cost £15 - £20.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4800600" y="2844166"/>
            <a:ext cx="71033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Raspberry Pi Zero 2W, or Raspberry Pi 4. Pi Zero 2W come with or without</a:t>
            </a:r>
          </a:p>
          <a:p>
            <a:r>
              <a:rPr lang="en-GB" dirty="0" smtClean="0"/>
              <a:t>GPIO header pins soldered. GPIO header not needed for these projects.</a:t>
            </a:r>
          </a:p>
          <a:p>
            <a:r>
              <a:rPr lang="en-GB" dirty="0" smtClean="0"/>
              <a:t>Pi 4 comes with different </a:t>
            </a:r>
            <a:r>
              <a:rPr lang="en-GB" dirty="0"/>
              <a:t>memory </a:t>
            </a:r>
            <a:r>
              <a:rPr lang="en-GB" dirty="0" smtClean="0"/>
              <a:t>options 1GB</a:t>
            </a:r>
            <a:r>
              <a:rPr lang="en-GB" dirty="0"/>
              <a:t>, 2GB, 4GB, and </a:t>
            </a:r>
            <a:r>
              <a:rPr lang="en-GB" dirty="0" smtClean="0"/>
              <a:t>8GB. 1GB</a:t>
            </a:r>
          </a:p>
          <a:p>
            <a:r>
              <a:rPr lang="en-GB" dirty="0"/>
              <a:t>i</a:t>
            </a:r>
            <a:r>
              <a:rPr lang="en-GB" dirty="0" smtClean="0"/>
              <a:t>s sufficient for these projects. Recommend using a Pi 4 if you can afford it.</a:t>
            </a:r>
          </a:p>
          <a:p>
            <a:r>
              <a:rPr lang="en-GB" dirty="0" smtClean="0"/>
              <a:t>Pi Zero 2W Cost £15 - £20. Pi 4 Cost £34 - £72 (depends on memory size).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800599" y="5155296"/>
            <a:ext cx="72275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DVB-T &amp; DAB+FM or RTL SDR (Software Defined Radio) USB Dongle.</a:t>
            </a:r>
          </a:p>
          <a:p>
            <a:r>
              <a:rPr lang="en-GB" dirty="0" smtClean="0"/>
              <a:t>Come in various makes and models. Make sure you check the chipset being</a:t>
            </a:r>
          </a:p>
          <a:p>
            <a:r>
              <a:rPr lang="en-GB" dirty="0"/>
              <a:t>u</a:t>
            </a:r>
            <a:r>
              <a:rPr lang="en-GB" dirty="0" smtClean="0"/>
              <a:t>sed or the dongle specification. </a:t>
            </a:r>
            <a:r>
              <a:rPr lang="en-GB" dirty="0"/>
              <a:t>Chipset needs to be </a:t>
            </a:r>
            <a:r>
              <a:rPr lang="en-GB" dirty="0" smtClean="0"/>
              <a:t>RTL2832U/R820T2,</a:t>
            </a:r>
          </a:p>
          <a:p>
            <a:r>
              <a:rPr lang="en-GB" dirty="0" smtClean="0"/>
              <a:t>FC0012 or must be capable of receiving up to 1200Mhz (1.2Ghz). Some</a:t>
            </a:r>
          </a:p>
          <a:p>
            <a:r>
              <a:rPr lang="en-GB" dirty="0"/>
              <a:t>c</a:t>
            </a:r>
            <a:r>
              <a:rPr lang="en-GB" dirty="0" smtClean="0"/>
              <a:t>heap versions stop at 900Mhz. Cost £10 - £40 depending on model.</a:t>
            </a:r>
          </a:p>
        </p:txBody>
      </p:sp>
    </p:spTree>
    <p:extLst>
      <p:ext uri="{BB962C8B-B14F-4D97-AF65-F5344CB8AC3E}">
        <p14:creationId xmlns:p14="http://schemas.microsoft.com/office/powerpoint/2010/main" val="85337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354" y="0"/>
            <a:ext cx="2377646" cy="7498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8815" y="374936"/>
            <a:ext cx="456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PROJECT 1 – </a:t>
            </a:r>
            <a:r>
              <a:rPr lang="en-GB" b="1" u="sng" dirty="0" err="1" smtClean="0"/>
              <a:t>TinyGS</a:t>
            </a:r>
            <a:r>
              <a:rPr lang="en-GB" b="1" u="sng" dirty="0" smtClean="0"/>
              <a:t> – Satellite Ground Station</a:t>
            </a:r>
            <a:endParaRPr lang="en-GB" b="1" u="sng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62343" y="997527"/>
            <a:ext cx="289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Parts Required For Project 1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5728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Author: Dom Wilkinson, M9WHQ</a:t>
            </a:r>
            <a:endParaRPr lang="en-GB" sz="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652" y="1406423"/>
            <a:ext cx="1811215" cy="1811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5" y="1858518"/>
            <a:ext cx="1866333" cy="1319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77" y="1573122"/>
            <a:ext cx="1890345" cy="18903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75" y="2009152"/>
            <a:ext cx="1853640" cy="10182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560" y="1640118"/>
            <a:ext cx="1157827" cy="182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5652" y="3463467"/>
            <a:ext cx="1865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Laptop/Computer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3802" y="3463467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USB C Cable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58366" y="3463467"/>
            <a:ext cx="2029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70C0"/>
                </a:solidFill>
              </a:rPr>
              <a:t>Heltec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  <a:r>
              <a:rPr lang="en-GB" dirty="0" err="1" smtClean="0">
                <a:solidFill>
                  <a:srgbClr val="0070C0"/>
                </a:solidFill>
              </a:rPr>
              <a:t>LoRa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smtClean="0">
                <a:solidFill>
                  <a:srgbClr val="0070C0"/>
                </a:solidFill>
              </a:rPr>
              <a:t>32 V3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433-510Mhz Board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6555" y="3463467"/>
            <a:ext cx="2984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SMA RF Adapter Cable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</a:rPr>
              <a:t>Connector To Match Antenna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23535" y="3463467"/>
            <a:ext cx="179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433Mhz Antenna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6433" y="4119712"/>
            <a:ext cx="108587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/>
              <a:t>Any laptop or computer will do, as long as it’s connected to the Internet, has a browser and a USB port.</a:t>
            </a:r>
          </a:p>
          <a:p>
            <a:pPr algn="just"/>
            <a:r>
              <a:rPr lang="en-GB" dirty="0" smtClean="0"/>
              <a:t>The USB cable is used to power and program the </a:t>
            </a:r>
            <a:r>
              <a:rPr lang="en-GB" dirty="0" err="1" smtClean="0"/>
              <a:t>Heltec</a:t>
            </a:r>
            <a:r>
              <a:rPr lang="en-GB" dirty="0" smtClean="0"/>
              <a:t> </a:t>
            </a:r>
            <a:r>
              <a:rPr lang="en-GB" dirty="0" err="1" smtClean="0"/>
              <a:t>LoRa</a:t>
            </a:r>
            <a:r>
              <a:rPr lang="en-GB" dirty="0" smtClean="0"/>
              <a:t> board. Once programmed, you use a 1A USB PSU to power the board. </a:t>
            </a:r>
            <a:r>
              <a:rPr lang="en-GB" b="1" dirty="0" smtClean="0">
                <a:solidFill>
                  <a:srgbClr val="FF0000"/>
                </a:solidFill>
              </a:rPr>
              <a:t>DO NOT USE A HIGH AMPERAGE PSU (2A Max.) OTHERWISE YOU WILL FRY THE HELTEC BOARD.</a:t>
            </a:r>
          </a:p>
          <a:p>
            <a:pPr algn="just"/>
            <a:endParaRPr lang="en-GB" dirty="0" smtClean="0"/>
          </a:p>
          <a:p>
            <a:pPr algn="just"/>
            <a:r>
              <a:rPr lang="en-GB" dirty="0" smtClean="0"/>
              <a:t>Connect an antenna to the </a:t>
            </a:r>
            <a:r>
              <a:rPr lang="en-GB" dirty="0" err="1" smtClean="0"/>
              <a:t>Heltec</a:t>
            </a:r>
            <a:r>
              <a:rPr lang="en-GB" dirty="0" smtClean="0"/>
              <a:t> </a:t>
            </a:r>
            <a:r>
              <a:rPr lang="en-GB" dirty="0" err="1" smtClean="0"/>
              <a:t>LoRa</a:t>
            </a:r>
            <a:r>
              <a:rPr lang="en-GB" dirty="0" smtClean="0"/>
              <a:t> board </a:t>
            </a:r>
            <a:r>
              <a:rPr lang="en-GB" b="1" dirty="0" smtClean="0">
                <a:solidFill>
                  <a:srgbClr val="FF0000"/>
                </a:solidFill>
              </a:rPr>
              <a:t>BEFORE</a:t>
            </a:r>
            <a:r>
              <a:rPr lang="en-GB" dirty="0" smtClean="0"/>
              <a:t> you power it up. Treat these boards like a transceiver and</a:t>
            </a:r>
          </a:p>
          <a:p>
            <a:pPr algn="just"/>
            <a:r>
              <a:rPr lang="en-GB" b="1" dirty="0" smtClean="0">
                <a:solidFill>
                  <a:srgbClr val="FF0000"/>
                </a:solidFill>
              </a:rPr>
              <a:t>ALWAYS</a:t>
            </a:r>
            <a:r>
              <a:rPr lang="en-GB" dirty="0" smtClean="0"/>
              <a:t> have an antenna attached. If it accidentally goes in to transmit with no antenna attached, then it can</a:t>
            </a:r>
          </a:p>
          <a:p>
            <a:pPr algn="just"/>
            <a:r>
              <a:rPr lang="en-GB" dirty="0"/>
              <a:t>o</a:t>
            </a:r>
            <a:r>
              <a:rPr lang="en-GB" dirty="0" smtClean="0"/>
              <a:t>verheat and will damage the board.</a:t>
            </a:r>
          </a:p>
          <a:p>
            <a:pPr algn="just"/>
            <a:endParaRPr lang="en-GB" dirty="0"/>
          </a:p>
          <a:p>
            <a:pPr algn="just"/>
            <a:r>
              <a:rPr lang="en-GB" dirty="0" smtClean="0"/>
              <a:t>To get you up and running any resonant antenna will do. A 70cm antenna is absolutely fine for testing.</a:t>
            </a:r>
          </a:p>
        </p:txBody>
      </p:sp>
    </p:spTree>
    <p:extLst>
      <p:ext uri="{BB962C8B-B14F-4D97-AF65-F5344CB8AC3E}">
        <p14:creationId xmlns:p14="http://schemas.microsoft.com/office/powerpoint/2010/main" val="158072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354" y="0"/>
            <a:ext cx="2377646" cy="7498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38523" y="374936"/>
            <a:ext cx="4560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/>
              <a:t>PROJECT 1 – </a:t>
            </a:r>
            <a:r>
              <a:rPr lang="en-GB" b="1" u="sng" dirty="0" err="1"/>
              <a:t>TinyGS</a:t>
            </a:r>
            <a:r>
              <a:rPr lang="en-GB" b="1" u="sng" dirty="0"/>
              <a:t> – Satellite Ground Station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072342"/>
            <a:ext cx="1853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5"/>
                </a:solidFill>
              </a:rPr>
              <a:t>WHAT IS TINYGS?</a:t>
            </a:r>
            <a:endParaRPr lang="en-GB" b="1" dirty="0">
              <a:solidFill>
                <a:schemeClr val="accent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5856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Author: Dom Wilkinson, 2E0WHQ</a:t>
            </a:r>
            <a:endParaRPr lang="en-GB" sz="800" dirty="0"/>
          </a:p>
        </p:txBody>
      </p:sp>
      <p:sp>
        <p:nvSpPr>
          <p:cNvPr id="12" name="TextBox 11"/>
          <p:cNvSpPr txBox="1"/>
          <p:nvPr/>
        </p:nvSpPr>
        <p:spPr>
          <a:xfrm>
            <a:off x="15974" y="1601166"/>
            <a:ext cx="12176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GB" b="1" dirty="0" err="1"/>
              <a:t>TinyGS</a:t>
            </a:r>
            <a:r>
              <a:rPr lang="en-GB" dirty="0"/>
              <a:t> is an open-source, community-driven project that builds a global network of low-cost ground stations for </a:t>
            </a:r>
            <a:r>
              <a:rPr lang="en-GB" dirty="0" smtClean="0"/>
              <a:t>tracking</a:t>
            </a:r>
          </a:p>
          <a:p>
            <a:pPr algn="just"/>
            <a:r>
              <a:rPr lang="en-GB" dirty="0" smtClean="0"/>
              <a:t>satellites </a:t>
            </a:r>
            <a:r>
              <a:rPr lang="en-GB" dirty="0"/>
              <a:t>and receiving data from them. It allows hobbyists, </a:t>
            </a:r>
            <a:r>
              <a:rPr lang="en-GB" dirty="0" smtClean="0"/>
              <a:t>students </a:t>
            </a:r>
            <a:r>
              <a:rPr lang="en-GB" dirty="0"/>
              <a:t>and makers to build their own affordable </a:t>
            </a:r>
            <a:r>
              <a:rPr lang="en-GB" dirty="0" smtClean="0"/>
              <a:t>satellite receiving</a:t>
            </a:r>
          </a:p>
          <a:p>
            <a:pPr algn="just"/>
            <a:r>
              <a:rPr lang="en-GB" dirty="0" smtClean="0"/>
              <a:t>stations using open-source </a:t>
            </a:r>
            <a:r>
              <a:rPr lang="en-GB" dirty="0"/>
              <a:t>technology and readily available components to participate in satellite tracking and data </a:t>
            </a:r>
            <a:r>
              <a:rPr lang="en-GB" dirty="0" smtClean="0"/>
              <a:t>reception.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974" y="2683988"/>
            <a:ext cx="2121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hlinkClick r:id="rId3"/>
              </a:rPr>
              <a:t>https://tinygs.com</a:t>
            </a:r>
            <a:r>
              <a:rPr lang="en-GB" b="1" dirty="0" smtClean="0">
                <a:solidFill>
                  <a:srgbClr val="0070C0"/>
                </a:solidFill>
                <a:hlinkClick r:id="rId3"/>
              </a:rPr>
              <a:t>/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040288"/>
            <a:ext cx="11090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hlinkClick r:id="rId4"/>
              </a:rPr>
              <a:t>https://installer.tinygs.com</a:t>
            </a:r>
            <a:r>
              <a:rPr lang="en-GB" b="1" dirty="0" smtClean="0">
                <a:solidFill>
                  <a:srgbClr val="0070C0"/>
                </a:solidFill>
                <a:hlinkClick r:id="rId4"/>
              </a:rPr>
              <a:t>/</a:t>
            </a:r>
            <a:r>
              <a:rPr lang="en-GB" dirty="0" smtClean="0"/>
              <a:t> - This </a:t>
            </a:r>
            <a:r>
              <a:rPr lang="en-GB" dirty="0"/>
              <a:t>i</a:t>
            </a:r>
            <a:r>
              <a:rPr lang="en-GB" dirty="0" smtClean="0"/>
              <a:t>s the web based software installer which will program the </a:t>
            </a:r>
            <a:r>
              <a:rPr lang="en-GB" dirty="0" err="1" smtClean="0"/>
              <a:t>Heltec</a:t>
            </a:r>
            <a:r>
              <a:rPr lang="en-GB" dirty="0" smtClean="0"/>
              <a:t> </a:t>
            </a:r>
            <a:r>
              <a:rPr lang="en-GB" dirty="0" err="1" smtClean="0"/>
              <a:t>LoRa</a:t>
            </a:r>
            <a:r>
              <a:rPr lang="en-GB" dirty="0" smtClean="0"/>
              <a:t> 32 board.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0" y="3034371"/>
            <a:ext cx="8559967" cy="180380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5511464"/>
            <a:ext cx="11220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hlinkClick r:id="rId6"/>
              </a:rPr>
              <a:t>https://</a:t>
            </a:r>
            <a:r>
              <a:rPr lang="en-GB" b="1" dirty="0" smtClean="0">
                <a:solidFill>
                  <a:srgbClr val="0070C0"/>
                </a:solidFill>
                <a:hlinkClick r:id="rId6"/>
              </a:rPr>
              <a:t>github.com/G4lile0/tinyGS</a:t>
            </a:r>
            <a:r>
              <a:rPr lang="en-GB" dirty="0" smtClean="0"/>
              <a:t> - This is the main software repository site and also contains all the documentation.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4978718"/>
            <a:ext cx="9280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hlinkClick r:id="rId7"/>
              </a:rPr>
              <a:t>https://</a:t>
            </a:r>
            <a:r>
              <a:rPr lang="en-GB" b="1" dirty="0" smtClean="0">
                <a:solidFill>
                  <a:srgbClr val="0070C0"/>
                </a:solidFill>
                <a:hlinkClick r:id="rId7"/>
              </a:rPr>
              <a:t>t.me/joinchat/DmYSElZahiJGwHX6jCzB3Q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  <a:r>
              <a:rPr lang="en-GB" dirty="0" smtClean="0"/>
              <a:t>- You need to join the Telegram Chat Channel.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12990" y="6320721"/>
            <a:ext cx="44646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chemeClr val="accent4"/>
                </a:solidFill>
                <a:effectLst/>
              </a:rPr>
              <a:t>LIVE BUILD &amp; DEMO</a:t>
            </a:r>
            <a:endParaRPr lang="en-US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5924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354" y="0"/>
            <a:ext cx="2377646" cy="7498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8162" y="380541"/>
            <a:ext cx="6721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/>
              <a:t>PROJECT </a:t>
            </a:r>
            <a:r>
              <a:rPr lang="en-GB" b="1" u="sng" dirty="0" smtClean="0"/>
              <a:t>2 </a:t>
            </a:r>
            <a:r>
              <a:rPr lang="en-GB" b="1" u="sng" dirty="0"/>
              <a:t>– </a:t>
            </a:r>
            <a:r>
              <a:rPr lang="en-GB" b="1" u="sng" dirty="0" smtClean="0"/>
              <a:t>THREE-IN-ONE ADS-B, ACARS &amp; RADIOSONDE RECIEVER</a:t>
            </a:r>
            <a:endParaRPr lang="en-GB" b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5728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Author: Dom Wilkinson, M9WHQ</a:t>
            </a:r>
            <a:endParaRPr lang="en-GB" sz="800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62343" y="997527"/>
            <a:ext cx="289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Parts Required For Project 2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9" y="2082309"/>
            <a:ext cx="1549810" cy="109576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52319" y="1682343"/>
            <a:ext cx="3678116" cy="1630850"/>
            <a:chOff x="2356338" y="1317258"/>
            <a:chExt cx="4592515" cy="202809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6338" y="1317258"/>
              <a:ext cx="2028092" cy="202809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2201" y="1366859"/>
              <a:ext cx="2886652" cy="1928889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435" y="1817464"/>
            <a:ext cx="2045678" cy="13606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113" y="1920629"/>
            <a:ext cx="2536270" cy="13526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383" y="1934392"/>
            <a:ext cx="1712470" cy="12436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4787" y="3273307"/>
            <a:ext cx="1865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Laptop/Computer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43070" y="3174693"/>
            <a:ext cx="2459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Raspberry Pi Zero 2W or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</a:rPr>
              <a:t>Raspberry Pi 4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61266" y="3174692"/>
            <a:ext cx="1784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Good Quality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</a:rPr>
              <a:t>Raspberry Pi PSU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55337" y="3174692"/>
            <a:ext cx="15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MMCX or SMA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</a:rPr>
              <a:t>Antenna Cable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77321" y="3174691"/>
            <a:ext cx="1982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3 x RTL SDR Dongle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</a:rPr>
              <a:t>(One per RX mode)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" y="3821020"/>
            <a:ext cx="2071701" cy="207170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6071102"/>
            <a:ext cx="2582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1 x Wideband Antenna or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</a:rPr>
              <a:t>3 x Antenna (One per RX)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831" y="3554775"/>
            <a:ext cx="2604189" cy="260418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205012" y="6071102"/>
            <a:ext cx="1135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USB Hub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</a:rPr>
              <a:t>(Optional)</a:t>
            </a:r>
          </a:p>
        </p:txBody>
      </p:sp>
    </p:spTree>
    <p:extLst>
      <p:ext uri="{BB962C8B-B14F-4D97-AF65-F5344CB8AC3E}">
        <p14:creationId xmlns:p14="http://schemas.microsoft.com/office/powerpoint/2010/main" val="236182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354" y="0"/>
            <a:ext cx="2377646" cy="749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7114" y="380541"/>
            <a:ext cx="6721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PROJECT 2 – THREE-IN-ONE </a:t>
            </a:r>
            <a:r>
              <a:rPr lang="en-GB" b="1" u="sng" dirty="0" smtClean="0"/>
              <a:t>ADS-B</a:t>
            </a:r>
            <a:r>
              <a:rPr lang="en-GB" b="1" u="sng" dirty="0"/>
              <a:t>, ACARS &amp; RADIOSONDE </a:t>
            </a:r>
            <a:r>
              <a:rPr lang="en-GB" b="1" u="sng" dirty="0" smtClean="0"/>
              <a:t>RECEIVER</a:t>
            </a:r>
            <a:endParaRPr lang="en-GB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57941" y="749873"/>
            <a:ext cx="407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5"/>
                </a:solidFill>
              </a:rPr>
              <a:t>WHAT IS ADS-B, ACARS &amp; RADIOSONDE?</a:t>
            </a:r>
            <a:endParaRPr lang="en-GB" b="1" dirty="0">
              <a:solidFill>
                <a:schemeClr val="accent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5728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Author: Dom Wilkinson, M9WHQ</a:t>
            </a:r>
            <a:endParaRPr lang="en-GB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-39971" y="1488537"/>
            <a:ext cx="119704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GB" b="1" dirty="0" smtClean="0"/>
              <a:t>ADS-B</a:t>
            </a:r>
            <a:r>
              <a:rPr lang="en-GB" dirty="0" smtClean="0"/>
              <a:t> </a:t>
            </a:r>
            <a:r>
              <a:rPr lang="en-GB" dirty="0"/>
              <a:t>stands for Automatic Dependent Surveillance–Broadcast, a surveillance technology that allows </a:t>
            </a:r>
            <a:r>
              <a:rPr lang="en-GB" dirty="0" smtClean="0"/>
              <a:t>aircraft to automatically</a:t>
            </a:r>
          </a:p>
          <a:p>
            <a:pPr algn="just"/>
            <a:r>
              <a:rPr lang="en-GB" dirty="0"/>
              <a:t>b</a:t>
            </a:r>
            <a:r>
              <a:rPr lang="en-GB" dirty="0" smtClean="0"/>
              <a:t>roadcast their </a:t>
            </a:r>
            <a:r>
              <a:rPr lang="en-GB" dirty="0"/>
              <a:t>position, altitude, and velocity to air traffic control and other </a:t>
            </a:r>
            <a:r>
              <a:rPr lang="en-GB" dirty="0" smtClean="0"/>
              <a:t>aircraft using a transponder transmitting on</a:t>
            </a:r>
          </a:p>
          <a:p>
            <a:pPr algn="just"/>
            <a:r>
              <a:rPr lang="en-GB" dirty="0" smtClean="0"/>
              <a:t>1090MHz. Using these transmissions, we can track aircraft in real-time and feed out received data to global tracking websites.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88888" y="2642699"/>
            <a:ext cx="124669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GB" b="1" dirty="0" smtClean="0"/>
              <a:t>ACARS</a:t>
            </a:r>
            <a:r>
              <a:rPr lang="en-GB" dirty="0" smtClean="0"/>
              <a:t>, </a:t>
            </a:r>
            <a:r>
              <a:rPr lang="en-GB" dirty="0"/>
              <a:t>which stands for Aircraft Communications Addressing and Reporting System, is a digital data link </a:t>
            </a:r>
            <a:r>
              <a:rPr lang="en-GB" dirty="0" smtClean="0"/>
              <a:t>system </a:t>
            </a:r>
            <a:r>
              <a:rPr lang="en-GB" dirty="0"/>
              <a:t>that </a:t>
            </a:r>
            <a:r>
              <a:rPr lang="en-GB" dirty="0" smtClean="0"/>
              <a:t>allows</a:t>
            </a:r>
          </a:p>
          <a:p>
            <a:pPr algn="just"/>
            <a:r>
              <a:rPr lang="en-GB" dirty="0" smtClean="0"/>
              <a:t>aircraft </a:t>
            </a:r>
            <a:r>
              <a:rPr lang="en-GB" dirty="0"/>
              <a:t>to send and receive short messages from ground stations. It is used by airlines to transmit and receive operational </a:t>
            </a:r>
            <a:r>
              <a:rPr lang="en-GB" dirty="0" smtClean="0"/>
              <a:t>and</a:t>
            </a:r>
          </a:p>
          <a:p>
            <a:pPr algn="just"/>
            <a:r>
              <a:rPr lang="en-GB" dirty="0" smtClean="0"/>
              <a:t>safety </a:t>
            </a:r>
            <a:r>
              <a:rPr lang="en-GB" dirty="0"/>
              <a:t>information, such as flight plans, weather updates, and engine performance data, improving both flight safety and efficiency</a:t>
            </a:r>
            <a:r>
              <a:rPr lang="en-GB" dirty="0" smtClean="0"/>
              <a:t>.</a:t>
            </a:r>
          </a:p>
          <a:p>
            <a:pPr algn="just"/>
            <a:r>
              <a:rPr lang="en-GB" dirty="0"/>
              <a:t>The main VHF frequencies for ACARS in the UK and Europe are </a:t>
            </a:r>
            <a:r>
              <a:rPr lang="en-GB" dirty="0" smtClean="0"/>
              <a:t>131.725MHz</a:t>
            </a:r>
            <a:r>
              <a:rPr lang="en-GB" dirty="0"/>
              <a:t>, </a:t>
            </a:r>
            <a:r>
              <a:rPr lang="en-GB" dirty="0" smtClean="0"/>
              <a:t>131.525MHz </a:t>
            </a:r>
            <a:r>
              <a:rPr lang="en-GB" dirty="0"/>
              <a:t>and </a:t>
            </a:r>
            <a:r>
              <a:rPr lang="en-GB" dirty="0" smtClean="0"/>
              <a:t>131.825MHz.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88888" y="4073860"/>
            <a:ext cx="120186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GB" b="1" dirty="0" smtClean="0"/>
              <a:t>RADIOSONDE</a:t>
            </a:r>
            <a:r>
              <a:rPr lang="en-GB" dirty="0" smtClean="0"/>
              <a:t> </a:t>
            </a:r>
            <a:r>
              <a:rPr lang="en-GB" dirty="0"/>
              <a:t>is a battery-powered instrument package carried by a weather balloon that measures atmospheric </a:t>
            </a:r>
            <a:r>
              <a:rPr lang="en-GB" dirty="0" smtClean="0"/>
              <a:t>data, such as</a:t>
            </a:r>
          </a:p>
          <a:p>
            <a:pPr algn="just"/>
            <a:r>
              <a:rPr lang="en-GB" dirty="0" smtClean="0"/>
              <a:t>as </a:t>
            </a:r>
            <a:r>
              <a:rPr lang="en-GB" dirty="0"/>
              <a:t>temperature, pressure, and humidity, and transmits the information by radio to a ground station</a:t>
            </a:r>
            <a:r>
              <a:rPr lang="en-GB" dirty="0" smtClean="0"/>
              <a:t>. In the UK Radiosonde</a:t>
            </a:r>
          </a:p>
          <a:p>
            <a:pPr algn="just"/>
            <a:r>
              <a:rPr lang="en-GB" dirty="0"/>
              <a:t>devices transmit </a:t>
            </a:r>
            <a:r>
              <a:rPr lang="en-GB" dirty="0" smtClean="0"/>
              <a:t>on </a:t>
            </a:r>
            <a:r>
              <a:rPr lang="en-GB" dirty="0"/>
              <a:t>401.000MHz to </a:t>
            </a:r>
            <a:r>
              <a:rPr lang="en-GB" dirty="0" smtClean="0"/>
              <a:t>406.000MHz with 100KHz channels.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228022"/>
            <a:ext cx="11868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 this project we’ll be using the excellent multifaceted </a:t>
            </a:r>
            <a:r>
              <a:rPr lang="en-GB" b="1" dirty="0" smtClean="0">
                <a:solidFill>
                  <a:srgbClr val="FF0000"/>
                </a:solidFill>
              </a:rPr>
              <a:t>ADSB.im</a:t>
            </a:r>
            <a:r>
              <a:rPr lang="en-GB" dirty="0" smtClean="0"/>
              <a:t> Feeder Image Software which is capable of building ADS-B,</a:t>
            </a:r>
          </a:p>
          <a:p>
            <a:r>
              <a:rPr lang="en-GB" dirty="0" smtClean="0"/>
              <a:t>ACARS, Radiosonde and AIS (ship tracking) receivers.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105185"/>
            <a:ext cx="5430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hlinkClick r:id="rId3"/>
              </a:rPr>
              <a:t>https://</a:t>
            </a:r>
            <a:r>
              <a:rPr lang="en-GB" b="1" dirty="0" smtClean="0">
                <a:solidFill>
                  <a:srgbClr val="0070C0"/>
                </a:solidFill>
                <a:hlinkClick r:id="rId3"/>
              </a:rPr>
              <a:t>adsb.im/home</a:t>
            </a:r>
            <a:r>
              <a:rPr lang="en-GB" dirty="0"/>
              <a:t> </a:t>
            </a:r>
            <a:r>
              <a:rPr lang="en-GB" dirty="0" smtClean="0"/>
              <a:t>- Home of the ADSB.im project.  </a:t>
            </a:r>
            <a:endParaRPr lang="en-GB" b="1" dirty="0" smtClean="0"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278" y="5667127"/>
            <a:ext cx="3408099" cy="72054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12915" y="6287662"/>
            <a:ext cx="44646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chemeClr val="accent4"/>
                </a:solidFill>
                <a:effectLst/>
              </a:rPr>
              <a:t>LIVE BUILD &amp; DEMO</a:t>
            </a:r>
            <a:endParaRPr lang="en-US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0018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7414</TotalTime>
  <Words>1290</Words>
  <Application>Microsoft Office PowerPoint</Application>
  <PresentationFormat>Widescreen</PresentationFormat>
  <Paragraphs>153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</dc:creator>
  <cp:lastModifiedBy>Dom</cp:lastModifiedBy>
  <cp:revision>187</cp:revision>
  <dcterms:created xsi:type="dcterms:W3CDTF">2025-01-06T17:55:20Z</dcterms:created>
  <dcterms:modified xsi:type="dcterms:W3CDTF">2025-11-27T00:03:12Z</dcterms:modified>
</cp:coreProperties>
</file>